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3" r:id="rId1"/>
  </p:sldMasterIdLst>
  <p:sldIdLst>
    <p:sldId id="264" r:id="rId2"/>
    <p:sldId id="257" r:id="rId3"/>
    <p:sldId id="260" r:id="rId4"/>
    <p:sldId id="261" r:id="rId5"/>
    <p:sldId id="262" r:id="rId6"/>
    <p:sldId id="259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64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99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1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05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56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31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33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2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67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39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32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udas_dfi@nube.sep.gob.mx" TargetMode="External"/><Relationship Id="rId5" Type="http://schemas.openxmlformats.org/officeDocument/2006/relationships/hyperlink" Target="mailto:dfi.dgesui@nube.sep.gob.mx" TargetMode="External"/><Relationship Id="rId4" Type="http://schemas.openxmlformats.org/officeDocument/2006/relationships/hyperlink" Target="mailto:contraloria_social_dfi@nube.sep.gob.m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m.mx/contraloria/prodep.html" TargetMode="External"/><Relationship Id="rId2" Type="http://schemas.openxmlformats.org/officeDocument/2006/relationships/hyperlink" Target="https://dgesui.ses.sep.gob.mx/programas/programa-para-el-desarrollo-profesional-docente-para-el-tipo-superior-s247-prodep-vigent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2272" y="5622036"/>
            <a:ext cx="3948684" cy="815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73505" y="2072655"/>
            <a:ext cx="5111788" cy="673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255"/>
              </a:lnSpc>
              <a:spcBef>
                <a:spcPts val="262"/>
              </a:spcBef>
            </a:pPr>
            <a:r>
              <a:rPr sz="5100" dirty="0" smtClean="0">
                <a:solidFill>
                  <a:srgbClr val="DEC8A1"/>
                </a:solidFill>
                <a:latin typeface="Times New Roman"/>
                <a:cs typeface="Times New Roman"/>
              </a:rPr>
              <a:t>CONTRALOR</a:t>
            </a:r>
            <a:r>
              <a:rPr sz="5100" spc="9" dirty="0" smtClean="0">
                <a:solidFill>
                  <a:srgbClr val="DEC8A1"/>
                </a:solidFill>
                <a:latin typeface="Times New Roman"/>
                <a:cs typeface="Times New Roman"/>
              </a:rPr>
              <a:t>Í</a:t>
            </a:r>
            <a:r>
              <a:rPr sz="5100" spc="0" dirty="0" smtClean="0">
                <a:solidFill>
                  <a:srgbClr val="DEC8A1"/>
                </a:solidFill>
                <a:latin typeface="Times New Roman"/>
                <a:cs typeface="Times New Roman"/>
              </a:rPr>
              <a:t>A</a:t>
            </a:r>
            <a:endParaRPr sz="5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41503" y="2072655"/>
            <a:ext cx="2625915" cy="673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255"/>
              </a:lnSpc>
              <a:spcBef>
                <a:spcPts val="262"/>
              </a:spcBef>
            </a:pPr>
            <a:r>
              <a:rPr sz="5100" spc="0" dirty="0" smtClean="0">
                <a:solidFill>
                  <a:srgbClr val="DEC8A1"/>
                </a:solidFill>
                <a:latin typeface="Times New Roman"/>
                <a:cs typeface="Times New Roman"/>
              </a:rPr>
              <a:t>SOCIAL</a:t>
            </a:r>
            <a:endParaRPr sz="5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24924" y="2072655"/>
            <a:ext cx="1689341" cy="673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255"/>
              </a:lnSpc>
              <a:spcBef>
                <a:spcPts val="262"/>
              </a:spcBef>
            </a:pPr>
            <a:r>
              <a:rPr sz="5100" spc="0" dirty="0" smtClean="0">
                <a:solidFill>
                  <a:srgbClr val="DEC8A1"/>
                </a:solidFill>
                <a:latin typeface="Times New Roman"/>
                <a:cs typeface="Times New Roman"/>
              </a:rPr>
              <a:t>2023</a:t>
            </a:r>
            <a:endParaRPr sz="5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8022" y="3568520"/>
            <a:ext cx="10746225" cy="897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35"/>
              </a:lnSpc>
              <a:spcBef>
                <a:spcPts val="171"/>
              </a:spcBef>
            </a:pP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Programa</a:t>
            </a:r>
            <a:r>
              <a:rPr sz="3300" spc="61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para</a:t>
            </a:r>
            <a:r>
              <a:rPr sz="3300" spc="244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el</a:t>
            </a:r>
            <a:r>
              <a:rPr sz="3300" spc="-16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Desar</a:t>
            </a:r>
            <a:r>
              <a:rPr sz="3300" spc="6" dirty="0" smtClean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300" spc="-18" dirty="0" smtClean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lo</a:t>
            </a:r>
            <a:r>
              <a:rPr sz="3300" spc="-42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Profes</a:t>
            </a:r>
            <a:r>
              <a:rPr sz="3300" spc="-12" dirty="0" smtClean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300" spc="-18" dirty="0" smtClean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sz="3300" spc="-117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Doc</a:t>
            </a:r>
            <a:r>
              <a:rPr sz="3300" spc="-9" dirty="0" smtClean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nte,</a:t>
            </a:r>
            <a:endParaRPr sz="3300">
              <a:latin typeface="Times New Roman"/>
              <a:cs typeface="Times New Roman"/>
            </a:endParaRPr>
          </a:p>
          <a:p>
            <a:pPr marL="3856647" marR="3887730" algn="ctr">
              <a:lnSpc>
                <a:spcPts val="3565"/>
              </a:lnSpc>
              <a:spcBef>
                <a:spcPts val="6"/>
              </a:spcBef>
            </a:pP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tipo</a:t>
            </a:r>
            <a:r>
              <a:rPr sz="3300" spc="176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Superior.</a:t>
            </a:r>
            <a:endParaRPr sz="33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55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Presenta tu Queja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1446" b="1371"/>
          <a:stretch/>
        </p:blipFill>
        <p:spPr bwMode="auto">
          <a:xfrm>
            <a:off x="5089631" y="0"/>
            <a:ext cx="7102370" cy="589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495992" y="520577"/>
            <a:ext cx="601287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</a:rPr>
              <a:t>ATENCIÓN DE QUEJAS Y DENUNCIAS</a:t>
            </a:r>
          </a:p>
          <a:p>
            <a:pPr algn="ctr"/>
            <a:endParaRPr lang="es-ES" sz="1600" dirty="0" smtClean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  <a:ea typeface="Trebuchet MS" panose="020B0603020202020204" pitchFamily="34" charset="0"/>
                <a:cs typeface="Times New Roman" panose="02020603050405020304" pitchFamily="18" charset="0"/>
                <a:hlinkClick r:id="rId4"/>
              </a:rPr>
              <a:t>contraloria_social_dfi@nube.sep.gob.mx</a:t>
            </a:r>
            <a:endParaRPr lang="es-ES" dirty="0" smtClean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rebuchet MS" panose="020B0603020202020204" pitchFamily="34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endParaRPr lang="es-ES" dirty="0" smtClean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es-ES" b="1" dirty="0" smtClean="0"/>
              <a:t>Trámites </a:t>
            </a:r>
            <a:r>
              <a:rPr lang="es-ES" b="1" dirty="0"/>
              <a:t>y </a:t>
            </a:r>
            <a:r>
              <a:rPr lang="es-ES" b="1" dirty="0" smtClean="0"/>
              <a:t>servicios</a:t>
            </a:r>
          </a:p>
          <a:p>
            <a:endParaRPr lang="es-ES" sz="400" dirty="0"/>
          </a:p>
          <a:p>
            <a:r>
              <a:rPr lang="es-ES" dirty="0" smtClean="0">
                <a:hlinkClick r:id="rId5"/>
              </a:rPr>
              <a:t>dfi.dgesui@nube.sep.gob.mx</a:t>
            </a:r>
            <a:r>
              <a:rPr lang="es-ES" dirty="0" smtClean="0"/>
              <a:t>  </a:t>
            </a:r>
            <a:r>
              <a:rPr lang="es-ES" dirty="0"/>
              <a:t>y </a:t>
            </a:r>
            <a:r>
              <a:rPr lang="es-ES" dirty="0" smtClean="0">
                <a:hlinkClick r:id="rId6"/>
              </a:rPr>
              <a:t>dudas_dfi@nube.sep.gob.mx</a:t>
            </a:r>
            <a:endParaRPr lang="es-ES" dirty="0" smtClean="0"/>
          </a:p>
          <a:p>
            <a:pPr algn="ctr"/>
            <a:endParaRPr lang="es-ES" dirty="0" smtClean="0"/>
          </a:p>
          <a:p>
            <a:r>
              <a:rPr lang="es-ES" b="1" dirty="0">
                <a:solidFill>
                  <a:srgbClr val="990000"/>
                </a:solidFill>
              </a:rPr>
              <a:t>INSTANCIAS A LAS QUE PUEDES ACUDIR PARA QUEJAS Y DENUNCIAS</a:t>
            </a:r>
          </a:p>
          <a:p>
            <a:endParaRPr lang="es-ES" sz="7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 smtClean="0"/>
              <a:t>Denuncia </a:t>
            </a:r>
            <a:r>
              <a:rPr lang="es-ES" b="1" dirty="0"/>
              <a:t>Ciudadana </a:t>
            </a:r>
            <a:r>
              <a:rPr lang="es-ES" dirty="0"/>
              <a:t>de la Corrupción (SIDEC</a:t>
            </a:r>
            <a:r>
              <a:rPr lang="es-ES" dirty="0" smtClean="0"/>
              <a:t>): </a:t>
            </a:r>
            <a:r>
              <a:rPr lang="es-ES" dirty="0"/>
              <a:t>https//sidec.funcionpublica.gob.mx</a:t>
            </a:r>
            <a:r>
              <a:rPr lang="es-ES" dirty="0" smtClean="0"/>
              <a:t>/#!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 smtClean="0"/>
              <a:t>Vía </a:t>
            </a:r>
            <a:r>
              <a:rPr lang="es-ES" b="1" dirty="0"/>
              <a:t>correspondencia: </a:t>
            </a:r>
            <a:r>
              <a:rPr lang="es-ES" dirty="0"/>
              <a:t>Dirección General de Denuncias e Investigaciones de la Secretaría de la Función Pública en Av. Insurgentes Sur No. 1735, Piso 2 Ala Norte, Guadalupe Inn, Álvaro Obregón, CP 01020, Ciudad de México. </a:t>
            </a:r>
            <a:endParaRPr lang="es-ES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 smtClean="0"/>
              <a:t>Vía </a:t>
            </a:r>
            <a:r>
              <a:rPr lang="es-ES" b="1" dirty="0"/>
              <a:t>telefónica: </a:t>
            </a:r>
            <a:r>
              <a:rPr lang="es-ES" dirty="0"/>
              <a:t>En el interior de la República al 800 11 28 700 y en la Ciudad de México 55 2000 2000. </a:t>
            </a:r>
            <a:endParaRPr lang="es-ES" dirty="0" smtClean="0"/>
          </a:p>
          <a:p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352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nza SFP app para denuncias de paisan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18886" cy="608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5070763" y="280612"/>
            <a:ext cx="69993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/>
              <a:t>Presencial</a:t>
            </a:r>
            <a:r>
              <a:rPr lang="es-ES" dirty="0"/>
              <a:t>: En el módulo 3 de la SFP en Av. Insurgentes Sur No. 1735, PB, Guadalupe Inn, Álvaro Obregón, CP 01020, Ciudad de México.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/>
              <a:t>Aplicación (App) </a:t>
            </a:r>
            <a:r>
              <a:rPr lang="es-ES" dirty="0"/>
              <a:t>“Denuncia Ciudadana de la Corrupción” </a:t>
            </a:r>
            <a:endParaRPr lang="es-ES" dirty="0" smtClean="0"/>
          </a:p>
          <a:p>
            <a:pPr>
              <a:spcBef>
                <a:spcPts val="600"/>
              </a:spcBef>
            </a:pPr>
            <a:endParaRPr lang="es-ES" dirty="0" smtClean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s-ES" b="1" dirty="0" smtClean="0"/>
              <a:t>A </a:t>
            </a:r>
            <a:r>
              <a:rPr lang="es-ES" b="1" dirty="0"/>
              <a:t>los teléfonos:</a:t>
            </a:r>
            <a:r>
              <a:rPr lang="es-ES" dirty="0"/>
              <a:t> </a:t>
            </a:r>
            <a:endParaRPr lang="es-ES" dirty="0" smtClean="0"/>
          </a:p>
          <a:p>
            <a:pPr lvl="1">
              <a:spcBef>
                <a:spcPts val="600"/>
              </a:spcBef>
            </a:pPr>
            <a:r>
              <a:rPr lang="es-ES" dirty="0" smtClean="0"/>
              <a:t>55 </a:t>
            </a:r>
            <a:r>
              <a:rPr lang="es-ES" dirty="0"/>
              <a:t>36 01 86 50 (en la Ciudad de México) </a:t>
            </a:r>
            <a:r>
              <a:rPr lang="es-ES" dirty="0" smtClean="0"/>
              <a:t>extensiones </a:t>
            </a:r>
            <a:r>
              <a:rPr lang="es-ES" dirty="0"/>
              <a:t>66224 (exclusivo denuncias de funcionarios públicos de la SEP), 66227, 66242, 66243 y </a:t>
            </a:r>
            <a:r>
              <a:rPr lang="es-ES" dirty="0" smtClean="0"/>
              <a:t>66244.</a:t>
            </a:r>
          </a:p>
          <a:p>
            <a:pPr lvl="1">
              <a:spcBef>
                <a:spcPts val="600"/>
              </a:spcBef>
            </a:pPr>
            <a:r>
              <a:rPr lang="es-ES" dirty="0"/>
              <a:t>I</a:t>
            </a:r>
            <a:r>
              <a:rPr lang="es-ES" dirty="0" smtClean="0"/>
              <a:t>nterior </a:t>
            </a:r>
            <a:r>
              <a:rPr lang="es-ES" dirty="0"/>
              <a:t>de la República 800 288 66 88 LADA SIN COSTO, en un horario 9:00 a 15:00 y de 16:00 a 18:00 horas, de lunes a viernes</a:t>
            </a:r>
            <a:r>
              <a:rPr lang="es-ES" dirty="0" smtClean="0"/>
              <a:t>.</a:t>
            </a:r>
          </a:p>
          <a:p>
            <a:pPr lvl="1">
              <a:spcBef>
                <a:spcPts val="600"/>
              </a:spcBef>
            </a:pPr>
            <a:endParaRPr lang="es-ES" sz="1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Acudir </a:t>
            </a:r>
            <a:r>
              <a:rPr lang="es-ES" dirty="0"/>
              <a:t>de manera personal dentro del referido horario, a las oficinas que ocupa el Área de Quejas de este Órgano Fiscalizador, ubicado en: Av. Universidad 1074, Col. Xoco, C.P. 03330, Benito Juárez, Ciudad de México. </a:t>
            </a:r>
            <a:endParaRPr lang="es-ES" dirty="0" smtClean="0"/>
          </a:p>
          <a:p>
            <a:endParaRPr lang="es-E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Ingresar </a:t>
            </a:r>
            <a:r>
              <a:rPr lang="es-ES" dirty="0"/>
              <a:t>su escrito en la Oficialía de Partes Común, localizada en el referido domicilio de las 9:00 a 15:00 horas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232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40327" y="831272"/>
            <a:ext cx="107483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b="1" dirty="0" smtClean="0"/>
              <a:t>ÓRGANO </a:t>
            </a:r>
            <a:r>
              <a:rPr lang="es-ES" b="1" dirty="0"/>
              <a:t>ESTATAL DE </a:t>
            </a:r>
            <a:r>
              <a:rPr lang="es-ES" b="1" dirty="0" smtClean="0"/>
              <a:t>CONTROL</a:t>
            </a:r>
            <a:endParaRPr lang="es-ES" b="1" dirty="0"/>
          </a:p>
          <a:p>
            <a:pPr algn="ctr"/>
            <a:r>
              <a:rPr lang="es-ES" dirty="0"/>
              <a:t>Tel. 951 5015000 ext. 10188</a:t>
            </a:r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r>
              <a:rPr lang="es-ES" b="1" dirty="0">
                <a:solidFill>
                  <a:srgbClr val="990000"/>
                </a:solidFill>
              </a:rPr>
              <a:t>RESPONSABLE DE CONTRALORÍA </a:t>
            </a:r>
            <a:r>
              <a:rPr lang="es-ES" b="1" dirty="0" smtClean="0">
                <a:solidFill>
                  <a:srgbClr val="990000"/>
                </a:solidFill>
              </a:rPr>
              <a:t>SOCIAL</a:t>
            </a:r>
            <a:endParaRPr lang="es-ES" dirty="0"/>
          </a:p>
          <a:p>
            <a:pPr algn="ctr"/>
            <a:r>
              <a:rPr lang="es-ES" b="1" dirty="0"/>
              <a:t>L.C.P. Mayra Ramírez Vásquez</a:t>
            </a:r>
          </a:p>
          <a:p>
            <a:pPr algn="ctr"/>
            <a:r>
              <a:rPr lang="es-ES" dirty="0"/>
              <a:t>auditorinterno@mixteco.utm.mx</a:t>
            </a:r>
          </a:p>
          <a:p>
            <a:pPr algn="ctr"/>
            <a:r>
              <a:rPr lang="es-ES" dirty="0"/>
              <a:t>Tel. 953 53 20399 </a:t>
            </a:r>
          </a:p>
          <a:p>
            <a:pPr algn="ctr"/>
            <a:r>
              <a:rPr lang="es-ES" dirty="0"/>
              <a:t>ext. 720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793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G R A C I A S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rgbClr val="990000"/>
                </a:solidFill>
              </a:rPr>
              <a:t>PRODEP 2023</a:t>
            </a:r>
            <a:endParaRPr lang="es-MX" sz="3600" dirty="0">
              <a:solidFill>
                <a:srgbClr val="990000"/>
              </a:solidFill>
            </a:endParaRPr>
          </a:p>
        </p:txBody>
      </p:sp>
      <p:pic>
        <p:nvPicPr>
          <p:cNvPr id="4" name="Picture 30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167" y1="63380" x2="2778" y2="37324"/>
                        <a14:foregroundMark x1="2778" y1="38732" x2="14583" y2="17606"/>
                        <a14:foregroundMark x1="22917" y1="11972" x2="47917" y2="4225"/>
                        <a14:foregroundMark x1="51389" y1="2817" x2="72222" y2="7042"/>
                        <a14:foregroundMark x1="79861" y1="12676" x2="84722" y2="16901"/>
                        <a14:foregroundMark x1="88194" y1="23239" x2="93750" y2="28873"/>
                        <a14:foregroundMark x1="96528" y1="34507" x2="96528" y2="63380"/>
                        <a14:foregroundMark x1="21528" y1="85915" x2="47917" y2="95775"/>
                        <a14:foregroundMark x1="52083" y1="96479" x2="78472" y2="85211"/>
                        <a14:foregroundMark x1="21528" y1="67606" x2="39583" y2="68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9141" y="1165580"/>
            <a:ext cx="1860146" cy="143630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931" y="1124362"/>
            <a:ext cx="3013364" cy="126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59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2" y="334878"/>
            <a:ext cx="1179941" cy="122639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0160" y="511361"/>
            <a:ext cx="8911687" cy="154432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/>
              <a:t>UNIVERSIDAD TECNOLÓGICA DE LA MIXTECA</a:t>
            </a:r>
            <a:endParaRPr lang="es-MX" sz="48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9164320" y="5651987"/>
            <a:ext cx="302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990000"/>
                </a:solidFill>
              </a:rPr>
              <a:t>PRODEP 2023</a:t>
            </a:r>
            <a:endParaRPr lang="es-MX" sz="2400" b="1" dirty="0">
              <a:solidFill>
                <a:srgbClr val="990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400536" y="3204685"/>
            <a:ext cx="8915399" cy="1665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b="1" dirty="0" smtClean="0">
                <a:solidFill>
                  <a:srgbClr val="990000"/>
                </a:solidFill>
                <a:latin typeface="Bahnschrift Light" panose="020B0502040204020203" pitchFamily="34" charset="0"/>
              </a:rPr>
              <a:t>PROGRAMA PARA EL DESARROLLO PROFESIONAL DOCENTE, PARA EL TIPO SUPERIOR.</a:t>
            </a:r>
            <a:endParaRPr lang="es-MX" b="1" dirty="0">
              <a:solidFill>
                <a:srgbClr val="99000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" name="Picture 2" descr="Cédula profesional | Campaña | gob.mx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47" b="650"/>
          <a:stretch/>
        </p:blipFill>
        <p:spPr bwMode="auto">
          <a:xfrm>
            <a:off x="10058400" y="334878"/>
            <a:ext cx="1707357" cy="94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7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La gestión por competencias como herramienta competi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673" y="3143296"/>
            <a:ext cx="3743094" cy="279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uales son las diferencias físicas entre hombres y mujeres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8975" y="224446"/>
            <a:ext cx="2252933" cy="17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15637" y="430241"/>
            <a:ext cx="4873625" cy="650875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rgbClr val="990000"/>
                </a:solidFill>
              </a:rPr>
              <a:t>OBJETIVOS PRODEP</a:t>
            </a:r>
            <a:endParaRPr lang="es-MX" sz="4000" dirty="0">
              <a:solidFill>
                <a:srgbClr val="99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710536" y="1281083"/>
            <a:ext cx="8599719" cy="34821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dirty="0"/>
              <a:t>a) Profesionalizar a las/los PTC otorgando </a:t>
            </a:r>
            <a:r>
              <a:rPr lang="es-ES" sz="2400" dirty="0" smtClean="0"/>
              <a:t>apoyos en </a:t>
            </a:r>
            <a:r>
              <a:rPr lang="es-ES" sz="2400" dirty="0"/>
              <a:t>un esquema en el que hombres y mujeres tengan las mismas </a:t>
            </a:r>
            <a:r>
              <a:rPr lang="es-ES" sz="2400" dirty="0" smtClean="0"/>
              <a:t>oportunidades.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dirty="0" smtClean="0"/>
              <a:t>b</a:t>
            </a:r>
            <a:r>
              <a:rPr lang="es-ES" sz="2400" dirty="0"/>
              <a:t>) Coadyuvar a que las Universidades Interculturales, a través del apoyo de proyectos integrales impulsen la calidad de su capacidad </a:t>
            </a:r>
            <a:r>
              <a:rPr lang="es-ES" sz="2400" dirty="0" smtClean="0"/>
              <a:t>y competitividad </a:t>
            </a:r>
            <a:r>
              <a:rPr lang="es-ES" sz="2400" dirty="0"/>
              <a:t>académicas y de sus principales procesos de gestión y de vinculación comunitaria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667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40574" y="424054"/>
            <a:ext cx="108979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El </a:t>
            </a:r>
            <a:r>
              <a:rPr lang="es-ES" sz="2800" dirty="0"/>
              <a:t>Programa es coordinado a nivel central, para el Tipo Superior, por la siguientes Unidades Responsables</a:t>
            </a:r>
            <a:r>
              <a:rPr lang="es-ES" sz="2800" dirty="0" smtClean="0"/>
              <a:t>:</a:t>
            </a:r>
          </a:p>
          <a:p>
            <a:pPr algn="just"/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800" dirty="0"/>
              <a:t>Secretaría de la Función Pública.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800" dirty="0" smtClean="0"/>
              <a:t>Dirección </a:t>
            </a:r>
            <a:r>
              <a:rPr lang="es-ES" sz="2800" dirty="0"/>
              <a:t>General de Educación Superior Universitaria e Intercultural (</a:t>
            </a:r>
            <a:r>
              <a:rPr lang="es-ES" sz="2800" dirty="0" smtClean="0"/>
              <a:t>DGESUI)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800" dirty="0"/>
              <a:t>Instituciones Públicas de Educación Superior beneficiarias.	</a:t>
            </a:r>
            <a:endParaRPr lang="es-ES" sz="28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Comité </a:t>
            </a:r>
            <a:r>
              <a:rPr lang="es-MX" sz="2800" dirty="0"/>
              <a:t>de Contraloría Social.	</a:t>
            </a:r>
            <a:endParaRPr lang="es-MX" sz="28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Órgano </a:t>
            </a:r>
            <a:r>
              <a:rPr lang="es-MX" sz="2800" dirty="0"/>
              <a:t>Estatal de Control.	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988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8" y="713079"/>
            <a:ext cx="9603275" cy="1049235"/>
          </a:xfrm>
        </p:spPr>
        <p:txBody>
          <a:bodyPr/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BENEFICIARIOS PRODEP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 smtClean="0"/>
              <a:t>Perfil Deseable y Consolidación de las Universidades Interculturales.</a:t>
            </a:r>
          </a:p>
          <a:p>
            <a:pPr lvl="1"/>
            <a:r>
              <a:rPr lang="es-ES" dirty="0" smtClean="0"/>
              <a:t>Aquellos PTC que recibieron apoyos en dinero, especie o por algún servicio.</a:t>
            </a:r>
            <a:endParaRPr lang="es-MX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Estos beneficiarios pueden supervisar y vigilar las obras de manera individual o en grupo, integrando lo que llamamos  </a:t>
            </a:r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366" y="3853720"/>
            <a:ext cx="2712466" cy="113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9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43761" y="303312"/>
            <a:ext cx="9603275" cy="1683432"/>
          </a:xfrm>
        </p:spPr>
        <p:txBody>
          <a:bodyPr/>
          <a:lstStyle/>
          <a:p>
            <a:pPr algn="just"/>
            <a:r>
              <a:rPr lang="es-ES" dirty="0" smtClean="0"/>
              <a:t>La </a:t>
            </a:r>
            <a:r>
              <a:rPr lang="es-ES" b="1" dirty="0" smtClean="0">
                <a:solidFill>
                  <a:srgbClr val="990000"/>
                </a:solidFill>
              </a:rPr>
              <a:t>Contraloría Social </a:t>
            </a:r>
            <a:r>
              <a:rPr lang="es-ES" dirty="0" smtClean="0"/>
              <a:t>Constituye una practica de transparencia, de rendición de cuentas y se convierte en un mecanismo de los beneficiarios para que, de manera organizada verifiquen el cumplimiento de las metas y la correcta aplicación de los recursos públicos asignados al PRODEP, para el tipo superior.</a:t>
            </a:r>
            <a:endParaRPr lang="es-MX" dirty="0"/>
          </a:p>
        </p:txBody>
      </p:sp>
      <p:pic>
        <p:nvPicPr>
          <p:cNvPr id="4098" name="Picture 2" descr="Revisión de vigilancia profunda del SAT: como atender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702" y="2935172"/>
            <a:ext cx="2770505" cy="155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7306886" y="2189951"/>
            <a:ext cx="327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990000"/>
                </a:solidFill>
              </a:rPr>
              <a:t>RENDICIÓN DE CUENTAS</a:t>
            </a:r>
            <a:endParaRPr lang="es-MX" b="1" dirty="0">
              <a:solidFill>
                <a:srgbClr val="99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21431" y="2189951"/>
            <a:ext cx="4297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990000"/>
                </a:solidFill>
              </a:rPr>
              <a:t>PRÁCTICAS DE TRANSPARENCIAS</a:t>
            </a:r>
            <a:endParaRPr lang="es-MX" b="1" dirty="0">
              <a:solidFill>
                <a:srgbClr val="990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625639" y="3529710"/>
            <a:ext cx="1871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Capacitaciones</a:t>
            </a:r>
            <a:endParaRPr lang="es-MX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5735780" y="4869470"/>
            <a:ext cx="1571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Reuniones</a:t>
            </a:r>
            <a:endParaRPr lang="es-MX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8117377" y="3529710"/>
            <a:ext cx="307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Conformación de comités.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42986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0139" y="1286658"/>
            <a:ext cx="9603275" cy="575394"/>
          </a:xfrm>
        </p:spPr>
        <p:txBody>
          <a:bodyPr/>
          <a:lstStyle/>
          <a:p>
            <a:pPr algn="ctr"/>
            <a:r>
              <a:rPr lang="es-ES" dirty="0" smtClean="0"/>
              <a:t>DOCUMENTOS NORMATIVOS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Reglas </a:t>
            </a:r>
            <a:r>
              <a:rPr lang="es-MX" dirty="0"/>
              <a:t>de operación del PRODEP </a:t>
            </a:r>
            <a:r>
              <a:rPr lang="es-MX" dirty="0" smtClean="0"/>
              <a:t>2023.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Esquema </a:t>
            </a:r>
            <a:r>
              <a:rPr lang="es-MX" dirty="0"/>
              <a:t>de la Contraloría </a:t>
            </a:r>
            <a:r>
              <a:rPr lang="es-MX" dirty="0" smtClean="0"/>
              <a:t>Social.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Guía Operativa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Plan </a:t>
            </a:r>
            <a:r>
              <a:rPr lang="es-MX" dirty="0"/>
              <a:t>Anual de Trabajo de la Contraloría Social (PATCS</a:t>
            </a:r>
            <a:r>
              <a:rPr lang="es-MX" dirty="0" smtClean="0"/>
              <a:t>)</a:t>
            </a:r>
          </a:p>
          <a:p>
            <a:pPr marL="0" indent="0">
              <a:buNone/>
            </a:pPr>
            <a:r>
              <a:rPr lang="es-MX" b="1" dirty="0" smtClean="0"/>
              <a:t>Publicados en:</a:t>
            </a: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https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dgesui.ses.sep.gob.mx/programas/programa-para-el-desarrollo-profesional-docente-para-el-tipo-superior-s247-prodep-vigente</a:t>
            </a:r>
            <a:endParaRPr lang="es-MX" dirty="0" smtClean="0"/>
          </a:p>
          <a:p>
            <a:pPr marL="0" indent="0">
              <a:buNone/>
            </a:pPr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www.utm.mx/contraloria/prodep.html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833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Cuales son las diferencias físicas entre hombres y mujeres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134" y="2493691"/>
            <a:ext cx="1575121" cy="121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visiones Estáticas - IEEE-1028: revisiones de software &amp; Modelos de  desarrol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551" y="4474722"/>
            <a:ext cx="1820165" cy="156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visión - Qué es, tipos, definición y concep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478" y="4110643"/>
            <a:ext cx="2311721" cy="148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591098" y="2151438"/>
            <a:ext cx="4480560" cy="143966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rgbClr val="990000"/>
                </a:solidFill>
              </a:rPr>
              <a:t>COMITÉ DE CONTRALORÍA SOCIAL</a:t>
            </a:r>
            <a:endParaRPr lang="es-MX" b="1" dirty="0">
              <a:solidFill>
                <a:srgbClr val="99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68713" y="1034944"/>
            <a:ext cx="335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Responsable de Contraloría Social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7363189" y="985562"/>
            <a:ext cx="3588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/>
              <a:t>Profesoras(es) de Tiempo Completo </a:t>
            </a:r>
            <a:r>
              <a:rPr lang="es-MX" dirty="0" smtClean="0"/>
              <a:t> </a:t>
            </a:r>
            <a:r>
              <a:rPr lang="es-MX" dirty="0"/>
              <a:t>y/o beneficiarios 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282400" y="2808446"/>
            <a:ext cx="3194859" cy="959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Solicitar la información pública relacionada con la operación del programa</a:t>
            </a:r>
            <a:r>
              <a:rPr lang="es-MX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7" name="Flecha derecha 6"/>
          <p:cNvSpPr/>
          <p:nvPr/>
        </p:nvSpPr>
        <p:spPr>
          <a:xfrm rot="10800000">
            <a:off x="3541529" y="3096798"/>
            <a:ext cx="1039091" cy="382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962150" y="4707592"/>
            <a:ext cx="768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Vigilar</a:t>
            </a:r>
            <a:endParaRPr lang="es-MX" dirty="0">
              <a:latin typeface="Arial Narrow" panose="020B0606020202030204" pitchFamily="34" charset="0"/>
            </a:endParaRPr>
          </a:p>
        </p:txBody>
      </p:sp>
      <p:sp>
        <p:nvSpPr>
          <p:cNvPr id="10" name="Flecha derecha 9"/>
          <p:cNvSpPr/>
          <p:nvPr/>
        </p:nvSpPr>
        <p:spPr>
          <a:xfrm rot="5400000">
            <a:off x="5772883" y="3919451"/>
            <a:ext cx="1039091" cy="382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brir llave 10"/>
          <p:cNvSpPr/>
          <p:nvPr/>
        </p:nvSpPr>
        <p:spPr>
          <a:xfrm>
            <a:off x="6886477" y="3749652"/>
            <a:ext cx="365760" cy="2285211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7069357" y="3826180"/>
            <a:ext cx="4089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Difusión de información veraz </a:t>
            </a:r>
            <a:r>
              <a:rPr lang="es-MX" dirty="0"/>
              <a:t>y oportuna sobre la operación del programa federal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7062507" y="4755702"/>
            <a:ext cx="41896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</a:t>
            </a:r>
            <a:r>
              <a:rPr lang="es-MX" dirty="0" smtClean="0"/>
              <a:t>l </a:t>
            </a:r>
            <a:r>
              <a:rPr lang="es-MX" dirty="0"/>
              <a:t>ejercicio de los recursos </a:t>
            </a:r>
            <a:r>
              <a:rPr lang="es-MX" dirty="0" smtClean="0"/>
              <a:t>públicos para que sea transparente </a:t>
            </a:r>
            <a:r>
              <a:rPr lang="es-MX" dirty="0"/>
              <a:t>y con apego a lo establecido en las reglas de operación.</a:t>
            </a:r>
          </a:p>
        </p:txBody>
      </p:sp>
      <p:sp>
        <p:nvSpPr>
          <p:cNvPr id="14" name="AutoShape 4" descr="Revisiones Estáticas - IEEE-1028: revisiones de software &amp; Modelos de  desarrol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7" name="Flecha izquierda y derecha 16"/>
          <p:cNvSpPr/>
          <p:nvPr/>
        </p:nvSpPr>
        <p:spPr>
          <a:xfrm>
            <a:off x="4838007" y="1042359"/>
            <a:ext cx="2414230" cy="369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9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/>
      <p:bldP spid="10" grpId="0" animBg="1"/>
      <p:bldP spid="11" grpId="0" animBg="1"/>
      <p:bldP spid="12" grpId="0"/>
      <p:bldP spid="13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51578" y="1236781"/>
            <a:ext cx="9603275" cy="567081"/>
          </a:xfrm>
        </p:spPr>
        <p:txBody>
          <a:bodyPr/>
          <a:lstStyle/>
          <a:p>
            <a:r>
              <a:rPr lang="es-ES" b="1" dirty="0"/>
              <a:t>Presentación de Quejas y/o Denuncias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Es competencia del Responsable de Contraloría Social (RCS) su captación </a:t>
            </a:r>
            <a:r>
              <a:rPr lang="es-MX" dirty="0" err="1" smtClean="0"/>
              <a:t>através</a:t>
            </a:r>
            <a:r>
              <a:rPr lang="es-MX" dirty="0" smtClean="0"/>
              <a:t> del “Formato quejas y/o denuncias” (</a:t>
            </a:r>
            <a:r>
              <a:rPr lang="es-MX" dirty="0"/>
              <a:t>Anexo7</a:t>
            </a:r>
            <a:r>
              <a:rPr lang="es-MX" dirty="0" smtClean="0"/>
              <a:t>). Identificar si se trata de una queja o una denuncia para determinar el mecanismo de atención</a:t>
            </a:r>
            <a:r>
              <a:rPr lang="es-MX" dirty="0"/>
              <a:t>.</a:t>
            </a:r>
          </a:p>
          <a:p>
            <a:r>
              <a:rPr lang="es-MX" dirty="0" smtClean="0"/>
              <a:t>Canalizar las denuncias para su correspondiente atención por parte de la autoridad competente (Contraloría Interna, OEC, etc</a:t>
            </a:r>
            <a:r>
              <a:rPr lang="es-MX" dirty="0"/>
              <a:t>.).</a:t>
            </a:r>
          </a:p>
          <a:p>
            <a:r>
              <a:rPr lang="es-MX" dirty="0" smtClean="0"/>
              <a:t>Notificara la DFI sobre la denuncia y la atención proporcionada a la misma.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28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897</TotalTime>
  <Words>678</Words>
  <Application>Microsoft Office PowerPoint</Application>
  <PresentationFormat>Panorámica</PresentationFormat>
  <Paragraphs>93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Bahnschrift Light</vt:lpstr>
      <vt:lpstr>Gill Sans MT</vt:lpstr>
      <vt:lpstr>Times New Roman</vt:lpstr>
      <vt:lpstr>Trebuchet MS</vt:lpstr>
      <vt:lpstr>Wingdings</vt:lpstr>
      <vt:lpstr>Gallery</vt:lpstr>
      <vt:lpstr>Presentación de PowerPoint</vt:lpstr>
      <vt:lpstr>UNIVERSIDAD TECNOLÓGICA DE LA MIXTECA</vt:lpstr>
      <vt:lpstr>OBJETIVOS PRODEP</vt:lpstr>
      <vt:lpstr>Presentación de PowerPoint</vt:lpstr>
      <vt:lpstr> BENEFICIARIOS PRODEP</vt:lpstr>
      <vt:lpstr>Presentación de PowerPoint</vt:lpstr>
      <vt:lpstr>DOCUMENTOS NORMATIVOS</vt:lpstr>
      <vt:lpstr>COMITÉ DE CONTRALORÍA SOCIAL</vt:lpstr>
      <vt:lpstr>Presentación de Quejas y/o Denuncias</vt:lpstr>
      <vt:lpstr>Presentación de PowerPoint</vt:lpstr>
      <vt:lpstr>Presentación de PowerPoint</vt:lpstr>
      <vt:lpstr>Presentación de PowerPoint</vt:lpstr>
      <vt:lpstr>G R A C I A 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auditoria03</dc:creator>
  <cp:lastModifiedBy>auditoria03</cp:lastModifiedBy>
  <cp:revision>56</cp:revision>
  <dcterms:created xsi:type="dcterms:W3CDTF">2023-07-07T16:17:46Z</dcterms:created>
  <dcterms:modified xsi:type="dcterms:W3CDTF">2023-07-13T19:11:27Z</dcterms:modified>
</cp:coreProperties>
</file>