
<file path=[Content_Types].xml><?xml version="1.0" encoding="utf-8"?>
<Types xmlns="http://schemas.openxmlformats.org/package/2006/content-types">
  <Default Extension="fntdata" ContentType="application/x-fontdata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5143500" type="screen16x9"/>
  <p:notesSz cx="6858000" cy="9144000"/>
  <p:embeddedFontLst>
    <p:embeddedFont>
      <p:font typeface="Raleway" pitchFamily="2" charset="77"/>
      <p:regular r:id="rId9"/>
      <p:bold r:id="rId10"/>
      <p:italic r:id="rId11"/>
      <p:boldItalic r:id="rId12"/>
    </p:embeddedFont>
    <p:embeddedFont>
      <p:font typeface="Source Sans Pro" panose="020B0503030403020204" pitchFamily="34" charset="0"/>
      <p:regular r:id="rId13"/>
      <p:bold r:id="rId14"/>
      <p:italic r:id="rId15"/>
      <p:boldItalic r:id="rId16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FA8572A4-4724-4EAD-821B-26D93464B923}">
  <a:tblStyle styleId="{FA8572A4-4724-4EAD-821B-26D93464B923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/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8"/>
    <p:restoredTop sz="94649"/>
  </p:normalViewPr>
  <p:slideViewPr>
    <p:cSldViewPr snapToGrid="0">
      <p:cViewPr varScale="1">
        <p:scale>
          <a:sx n="136" d="100"/>
          <a:sy n="136" d="100"/>
        </p:scale>
        <p:origin x="424" y="18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font" Target="fonts/font5.fntdata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font" Target="fonts/font4.fntdata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font" Target="fonts/font8.fntdata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3.fntdata"/><Relationship Id="rId5" Type="http://schemas.openxmlformats.org/officeDocument/2006/relationships/slide" Target="slides/slide4.xml"/><Relationship Id="rId15" Type="http://schemas.openxmlformats.org/officeDocument/2006/relationships/font" Target="fonts/font7.fntdata"/><Relationship Id="rId10" Type="http://schemas.openxmlformats.org/officeDocument/2006/relationships/font" Target="fonts/font2.fntdata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font" Target="fonts/font1.fntdata"/><Relationship Id="rId14" Type="http://schemas.openxmlformats.org/officeDocument/2006/relationships/font" Target="fonts/font6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6" name="Google Shape;56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g8c34f550f3_0_6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3" name="Google Shape;63;g8c34f550f3_0_6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g8fb3a26505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1" name="Google Shape;71;g8fb3a26505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g86be2a9ef9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8" name="Google Shape;78;g86be2a9ef9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g8fb3a26505_0_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3" name="Google Shape;83;g8fb3a26505_0_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g8fb3a26505_0_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2" name="Google Shape;92;g8fb3a26505_0_1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>
            <a:off x="80700" y="2651100"/>
            <a:ext cx="8982600" cy="24117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ctrTitle"/>
          </p:nvPr>
        </p:nvSpPr>
        <p:spPr>
          <a:xfrm>
            <a:off x="485875" y="264475"/>
            <a:ext cx="8183700" cy="1473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ubTitle" idx="1"/>
          </p:nvPr>
        </p:nvSpPr>
        <p:spPr>
          <a:xfrm>
            <a:off x="485875" y="1738075"/>
            <a:ext cx="8183700" cy="861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13" name="Google Shape;13;p2"/>
          <p:cNvSpPr txBox="1">
            <a:spLocks noGrp="1"/>
          </p:cNvSpPr>
          <p:nvPr>
            <p:ph type="sldNum" idx="12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11"/>
          <p:cNvSpPr/>
          <p:nvPr/>
        </p:nvSpPr>
        <p:spPr>
          <a:xfrm>
            <a:off x="80700" y="2651100"/>
            <a:ext cx="8982600" cy="24117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9" name="Google Shape;49;p11"/>
          <p:cNvSpPr txBox="1">
            <a:spLocks noGrp="1"/>
          </p:cNvSpPr>
          <p:nvPr>
            <p:ph type="title" hasCustomPrompt="1"/>
          </p:nvPr>
        </p:nvSpPr>
        <p:spPr>
          <a:xfrm>
            <a:off x="311700" y="743001"/>
            <a:ext cx="8520600" cy="2006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Font typeface="Source Sans Pro"/>
              <a:buNone/>
              <a:defRPr sz="12000"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Font typeface="Source Sans Pro"/>
              <a:buNone/>
              <a:defRPr sz="12000"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Font typeface="Source Sans Pro"/>
              <a:buNone/>
              <a:defRPr sz="12000"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Font typeface="Source Sans Pro"/>
              <a:buNone/>
              <a:defRPr sz="12000"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Font typeface="Source Sans Pro"/>
              <a:buNone/>
              <a:defRPr sz="12000"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Font typeface="Source Sans Pro"/>
              <a:buNone/>
              <a:defRPr sz="12000">
                <a:latin typeface="Source Sans Pro"/>
                <a:ea typeface="Source Sans Pro"/>
                <a:cs typeface="Source Sans Pro"/>
                <a:sym typeface="Source Sans Pro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Font typeface="Source Sans Pro"/>
              <a:buNone/>
              <a:defRPr sz="12000">
                <a:latin typeface="Source Sans Pro"/>
                <a:ea typeface="Source Sans Pro"/>
                <a:cs typeface="Source Sans Pro"/>
                <a:sym typeface="Source Sans Pro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Font typeface="Source Sans Pro"/>
              <a:buNone/>
              <a:defRPr sz="12000">
                <a:latin typeface="Source Sans Pro"/>
                <a:ea typeface="Source Sans Pro"/>
                <a:cs typeface="Source Sans Pro"/>
                <a:sym typeface="Source Sans Pro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Font typeface="Source Sans Pro"/>
              <a:buNone/>
              <a:defRPr sz="12000">
                <a:latin typeface="Source Sans Pro"/>
                <a:ea typeface="Source Sans Pro"/>
                <a:cs typeface="Source Sans Pro"/>
                <a:sym typeface="Source Sans Pro"/>
              </a:defRPr>
            </a:lvl9pPr>
          </a:lstStyle>
          <a:p>
            <a:r>
              <a:t>xx%</a:t>
            </a:r>
          </a:p>
        </p:txBody>
      </p:sp>
      <p:sp>
        <p:nvSpPr>
          <p:cNvPr id="50" name="Google Shape;50;p11"/>
          <p:cNvSpPr txBox="1">
            <a:spLocks noGrp="1"/>
          </p:cNvSpPr>
          <p:nvPr>
            <p:ph type="body" idx="1"/>
          </p:nvPr>
        </p:nvSpPr>
        <p:spPr>
          <a:xfrm>
            <a:off x="311700" y="2845182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  <a:defRPr>
                <a:solidFill>
                  <a:schemeClr val="lt1"/>
                </a:solidFill>
              </a:defRPr>
            </a:lvl1pPr>
            <a:lvl2pPr marL="914400" lvl="1" indent="-317500" algn="ctr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2pPr>
            <a:lvl3pPr marL="1371600" lvl="2" indent="-317500" algn="ctr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3pPr>
            <a:lvl4pPr marL="1828800" lvl="3" indent="-317500" algn="ctr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4pPr>
            <a:lvl5pPr marL="2286000" lvl="4" indent="-317500" algn="ctr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5pPr>
            <a:lvl6pPr marL="2743200" lvl="5" indent="-317500" algn="ctr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6pPr>
            <a:lvl7pPr marL="3200400" lvl="6" indent="-317500" algn="ctr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7pPr>
            <a:lvl8pPr marL="3657600" lvl="7" indent="-317500" algn="ctr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8pPr>
            <a:lvl9pPr marL="4114800" lvl="8" indent="-317500" algn="ctr">
              <a:spcBef>
                <a:spcPts val="1600"/>
              </a:spcBef>
              <a:spcAft>
                <a:spcPts val="160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51" name="Google Shape;51;p11"/>
          <p:cNvSpPr txBox="1">
            <a:spLocks noGrp="1"/>
          </p:cNvSpPr>
          <p:nvPr>
            <p:ph type="sldNum" idx="12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12"/>
          <p:cNvSpPr txBox="1">
            <a:spLocks noGrp="1"/>
          </p:cNvSpPr>
          <p:nvPr>
            <p:ph type="sldNum" idx="12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3"/>
          <p:cNvSpPr/>
          <p:nvPr/>
        </p:nvSpPr>
        <p:spPr>
          <a:xfrm>
            <a:off x="80700" y="2651100"/>
            <a:ext cx="8982600" cy="24117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" name="Google Shape;16;p3"/>
          <p:cNvSpPr txBox="1">
            <a:spLocks noGrp="1"/>
          </p:cNvSpPr>
          <p:nvPr>
            <p:ph type="title"/>
          </p:nvPr>
        </p:nvSpPr>
        <p:spPr>
          <a:xfrm>
            <a:off x="485875" y="1714500"/>
            <a:ext cx="8183700" cy="78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7" name="Google Shape;17;p3"/>
          <p:cNvSpPr txBox="1">
            <a:spLocks noGrp="1"/>
          </p:cNvSpPr>
          <p:nvPr>
            <p:ph type="sldNum" idx="12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21" name="Google Shape;21;p4"/>
          <p:cNvSpPr txBox="1">
            <a:spLocks noGrp="1"/>
          </p:cNvSpPr>
          <p:nvPr>
            <p:ph type="sldNum" idx="12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5" name="Google Shape;25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6" name="Google Shape;26;p5"/>
          <p:cNvSpPr txBox="1">
            <a:spLocks noGrp="1"/>
          </p:cNvSpPr>
          <p:nvPr>
            <p:ph type="sldNum" idx="12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6"/>
          <p:cNvSpPr txBox="1">
            <a:spLocks noGrp="1"/>
          </p:cNvSpPr>
          <p:nvPr>
            <p:ph type="sldNum" idx="12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2" name="Google Shape;32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3" name="Google Shape;33;p7"/>
          <p:cNvSpPr txBox="1">
            <a:spLocks noGrp="1"/>
          </p:cNvSpPr>
          <p:nvPr>
            <p:ph type="sldNum" idx="12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bg>
      <p:bgPr>
        <a:solidFill>
          <a:schemeClr val="accent2"/>
        </a:solidFill>
        <a:effectLst/>
      </p:bgPr>
    </p:bg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8"/>
          <p:cNvSpPr txBox="1">
            <a:spLocks noGrp="1"/>
          </p:cNvSpPr>
          <p:nvPr>
            <p:ph type="title"/>
          </p:nvPr>
        </p:nvSpPr>
        <p:spPr>
          <a:xfrm>
            <a:off x="490250" y="526350"/>
            <a:ext cx="56040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36" name="Google Shape;36;p8"/>
          <p:cNvSpPr txBox="1">
            <a:spLocks noGrp="1"/>
          </p:cNvSpPr>
          <p:nvPr>
            <p:ph type="sldNum" idx="12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9"/>
          <p:cNvSpPr/>
          <p:nvPr/>
        </p:nvSpPr>
        <p:spPr>
          <a:xfrm>
            <a:off x="4636800" y="80700"/>
            <a:ext cx="4426500" cy="49821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cxnSp>
        <p:nvCxnSpPr>
          <p:cNvPr id="39" name="Google Shape;39;p9"/>
          <p:cNvCxnSpPr/>
          <p:nvPr/>
        </p:nvCxnSpPr>
        <p:spPr>
          <a:xfrm>
            <a:off x="5029675" y="4495500"/>
            <a:ext cx="468300" cy="0"/>
          </a:xfrm>
          <a:prstGeom prst="straightConnector1">
            <a:avLst/>
          </a:prstGeom>
          <a:noFill/>
          <a:ln w="1905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40" name="Google Shape;40;p9"/>
          <p:cNvSpPr txBox="1">
            <a:spLocks noGrp="1"/>
          </p:cNvSpPr>
          <p:nvPr>
            <p:ph type="title"/>
          </p:nvPr>
        </p:nvSpPr>
        <p:spPr>
          <a:xfrm>
            <a:off x="265500" y="1181700"/>
            <a:ext cx="4045200" cy="1533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1pPr>
            <a:lvl2pPr lvl="1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2pPr>
            <a:lvl3pPr lvl="2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3pPr>
            <a:lvl4pPr lvl="3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4pPr>
            <a:lvl5pPr lvl="4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5pPr>
            <a:lvl6pPr lvl="5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6pPr>
            <a:lvl7pPr lvl="6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7pPr>
            <a:lvl8pPr lvl="7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8pPr>
            <a:lvl9pPr lvl="8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9pPr>
          </a:lstStyle>
          <a:p>
            <a:endParaRPr/>
          </a:p>
        </p:txBody>
      </p:sp>
      <p:sp>
        <p:nvSpPr>
          <p:cNvPr id="41" name="Google Shape;41;p9"/>
          <p:cNvSpPr txBox="1">
            <a:spLocks noGrp="1"/>
          </p:cNvSpPr>
          <p:nvPr>
            <p:ph type="subTitle" idx="1"/>
          </p:nvPr>
        </p:nvSpPr>
        <p:spPr>
          <a:xfrm>
            <a:off x="265500" y="2769001"/>
            <a:ext cx="4045200" cy="1345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42" name="Google Shape;42;p9"/>
          <p:cNvSpPr txBox="1">
            <a:spLocks noGrp="1"/>
          </p:cNvSpPr>
          <p:nvPr>
            <p:ph type="body" idx="2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  <a:defRPr>
                <a:solidFill>
                  <a:schemeClr val="lt1"/>
                </a:solidFill>
              </a:defRPr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43" name="Google Shape;43;p9"/>
          <p:cNvSpPr txBox="1">
            <a:spLocks noGrp="1"/>
          </p:cNvSpPr>
          <p:nvPr>
            <p:ph type="sldNum" idx="12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</a:lstStyle>
          <a:p>
            <a:endParaRPr/>
          </a:p>
        </p:txBody>
      </p:sp>
      <p:sp>
        <p:nvSpPr>
          <p:cNvPr id="46" name="Google Shape;46;p10"/>
          <p:cNvSpPr txBox="1">
            <a:spLocks noGrp="1"/>
          </p:cNvSpPr>
          <p:nvPr>
            <p:ph type="sldNum" idx="12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plum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sz="3000" b="1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sz="3000" b="1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sz="3000" b="1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sz="3000" b="1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sz="3000" b="1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sz="3000" b="1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sz="3000" b="1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sz="3000" b="1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sz="3000" b="1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Source Sans Pro"/>
              <a:buChar char="●"/>
              <a:defRPr sz="18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marL="914400" lvl="1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Source Sans Pro"/>
              <a:buChar char="○"/>
              <a:defRPr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marL="1371600" lvl="2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Source Sans Pro"/>
              <a:buChar char="■"/>
              <a:defRPr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marL="1828800" lvl="3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Source Sans Pro"/>
              <a:buChar char="●"/>
              <a:defRPr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marL="2286000" lvl="4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Source Sans Pro"/>
              <a:buChar char="○"/>
              <a:defRPr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marL="2743200" lvl="5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Source Sans Pro"/>
              <a:buChar char="■"/>
              <a:defRPr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6pPr>
            <a:lvl7pPr marL="3200400" lvl="6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Source Sans Pro"/>
              <a:buChar char="●"/>
              <a:defRPr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7pPr>
            <a:lvl8pPr marL="3657600" lvl="7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Source Sans Pro"/>
              <a:buChar char="○"/>
              <a:defRPr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8pPr>
            <a:lvl9pPr marL="4114800" lvl="8" indent="-3175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lt2"/>
              </a:buClr>
              <a:buSzPts val="1400"/>
              <a:buFont typeface="Source Sans Pro"/>
              <a:buChar char="■"/>
              <a:defRPr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>
              <a:buNone/>
              <a:defRPr sz="10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lvl="1" algn="r">
              <a:buNone/>
              <a:defRPr sz="10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lvl="2" algn="r">
              <a:buNone/>
              <a:defRPr sz="10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lvl="3" algn="r">
              <a:buNone/>
              <a:defRPr sz="10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lvl="4" algn="r">
              <a:buNone/>
              <a:defRPr sz="10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lvl="5" algn="r">
              <a:buNone/>
              <a:defRPr sz="10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6pPr>
            <a:lvl7pPr lvl="6" algn="r">
              <a:buNone/>
              <a:defRPr sz="10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7pPr>
            <a:lvl8pPr lvl="7" algn="r">
              <a:buNone/>
              <a:defRPr sz="10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8pPr>
            <a:lvl9pPr lvl="8" algn="r">
              <a:buNone/>
              <a:defRPr sz="10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13"/>
          <p:cNvSpPr txBox="1"/>
          <p:nvPr/>
        </p:nvSpPr>
        <p:spPr>
          <a:xfrm>
            <a:off x="1992000" y="2781775"/>
            <a:ext cx="53925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 sz="3000" b="1">
                <a:solidFill>
                  <a:srgbClr val="FFFFFF"/>
                </a:solidFill>
                <a:latin typeface="Raleway"/>
                <a:ea typeface="Raleway"/>
                <a:cs typeface="Raleway"/>
                <a:sym typeface="Raleway"/>
              </a:rPr>
              <a:t>Objetivos de la reunión:</a:t>
            </a:r>
            <a:endParaRPr sz="3000" b="1">
              <a:solidFill>
                <a:srgbClr val="FFFFFF"/>
              </a:solidFill>
              <a:latin typeface="Raleway"/>
              <a:ea typeface="Raleway"/>
              <a:cs typeface="Raleway"/>
              <a:sym typeface="Raleway"/>
            </a:endParaRPr>
          </a:p>
        </p:txBody>
      </p:sp>
      <p:sp>
        <p:nvSpPr>
          <p:cNvPr id="59" name="Google Shape;59;p13"/>
          <p:cNvSpPr txBox="1"/>
          <p:nvPr/>
        </p:nvSpPr>
        <p:spPr>
          <a:xfrm>
            <a:off x="1241550" y="3583250"/>
            <a:ext cx="63831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93700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600"/>
              <a:buFont typeface="Source Sans Pro"/>
              <a:buAutoNum type="arabicPeriod"/>
            </a:pPr>
            <a:r>
              <a:rPr lang="es" sz="2600">
                <a:solidFill>
                  <a:srgbClr val="FFFFFF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Revisar avances y compartir información.</a:t>
            </a:r>
            <a:endParaRPr sz="2600">
              <a:solidFill>
                <a:srgbClr val="FFFFFF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sp>
        <p:nvSpPr>
          <p:cNvPr id="60" name="Google Shape;60;p13"/>
          <p:cNvSpPr txBox="1"/>
          <p:nvPr/>
        </p:nvSpPr>
        <p:spPr>
          <a:xfrm>
            <a:off x="231133" y="3392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4200" b="1" baseline="30000">
              <a:solidFill>
                <a:srgbClr val="000000"/>
              </a:solidFill>
              <a:latin typeface="Raleway"/>
              <a:ea typeface="Raleway"/>
              <a:cs typeface="Raleway"/>
              <a:sym typeface="Raleway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 sz="4200" b="1" baseline="30000">
                <a:solidFill>
                  <a:srgbClr val="000000"/>
                </a:solidFill>
                <a:latin typeface="Raleway"/>
                <a:ea typeface="Raleway"/>
                <a:cs typeface="Raleway"/>
                <a:sym typeface="Raleway"/>
              </a:rPr>
              <a:t>PROYECTO LILA</a:t>
            </a:r>
            <a:endParaRPr sz="4200" b="1" baseline="30000">
              <a:solidFill>
                <a:srgbClr val="000000"/>
              </a:solidFill>
              <a:latin typeface="Raleway"/>
              <a:ea typeface="Raleway"/>
              <a:cs typeface="Raleway"/>
              <a:sym typeface="Raleway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 sz="4200" b="1" baseline="30000">
                <a:solidFill>
                  <a:srgbClr val="000000"/>
                </a:solidFill>
                <a:latin typeface="Raleway"/>
                <a:ea typeface="Raleway"/>
                <a:cs typeface="Raleway"/>
                <a:sym typeface="Raleway"/>
              </a:rPr>
              <a:t>Reunión ENACTUS UTM-ECOOS</a:t>
            </a:r>
            <a:br>
              <a:rPr lang="es" sz="4200" b="1" baseline="30000">
                <a:solidFill>
                  <a:srgbClr val="000000"/>
                </a:solidFill>
                <a:latin typeface="Raleway"/>
                <a:ea typeface="Raleway"/>
                <a:cs typeface="Raleway"/>
                <a:sym typeface="Raleway"/>
              </a:rPr>
            </a:br>
            <a:r>
              <a:rPr lang="es" sz="4200" b="1" baseline="30000">
                <a:latin typeface="Raleway"/>
                <a:ea typeface="Raleway"/>
                <a:cs typeface="Raleway"/>
                <a:sym typeface="Raleway"/>
              </a:rPr>
              <a:t>10</a:t>
            </a:r>
            <a:r>
              <a:rPr lang="es" sz="4200" b="1" baseline="30000">
                <a:solidFill>
                  <a:srgbClr val="000000"/>
                </a:solidFill>
                <a:latin typeface="Raleway"/>
                <a:ea typeface="Raleway"/>
                <a:cs typeface="Raleway"/>
                <a:sym typeface="Raleway"/>
              </a:rPr>
              <a:t>/0</a:t>
            </a:r>
            <a:r>
              <a:rPr lang="es" sz="4200" b="1" baseline="30000">
                <a:latin typeface="Raleway"/>
                <a:ea typeface="Raleway"/>
                <a:cs typeface="Raleway"/>
                <a:sym typeface="Raleway"/>
              </a:rPr>
              <a:t>8</a:t>
            </a:r>
            <a:r>
              <a:rPr lang="es" sz="4200" b="1" baseline="30000">
                <a:solidFill>
                  <a:srgbClr val="000000"/>
                </a:solidFill>
                <a:latin typeface="Raleway"/>
                <a:ea typeface="Raleway"/>
                <a:cs typeface="Raleway"/>
                <a:sym typeface="Raleway"/>
              </a:rPr>
              <a:t>/20</a:t>
            </a:r>
            <a:endParaRPr sz="4200" b="1" baseline="30000">
              <a:solidFill>
                <a:srgbClr val="000000"/>
              </a:solidFill>
              <a:latin typeface="Raleway"/>
              <a:ea typeface="Raleway"/>
              <a:cs typeface="Raleway"/>
              <a:sym typeface="Raleway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1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/>
              <a:t>Orden del día.</a:t>
            </a:r>
            <a:endParaRPr/>
          </a:p>
        </p:txBody>
      </p:sp>
      <p:sp>
        <p:nvSpPr>
          <p:cNvPr id="66" name="Google Shape;66;p1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406400" algn="l" rtl="0">
              <a:spcBef>
                <a:spcPts val="0"/>
              </a:spcBef>
              <a:spcAft>
                <a:spcPts val="0"/>
              </a:spcAft>
              <a:buSzPts val="2800"/>
              <a:buAutoNum type="arabicPeriod"/>
            </a:pPr>
            <a:r>
              <a:rPr lang="es" sz="2800"/>
              <a:t>Avances.</a:t>
            </a:r>
            <a:endParaRPr sz="2800"/>
          </a:p>
          <a:p>
            <a:pPr marL="457200" lvl="0" indent="-406400" algn="l" rtl="0">
              <a:spcBef>
                <a:spcPts val="0"/>
              </a:spcBef>
              <a:spcAft>
                <a:spcPts val="0"/>
              </a:spcAft>
              <a:buSzPts val="2800"/>
              <a:buAutoNum type="arabicPeriod"/>
            </a:pPr>
            <a:r>
              <a:rPr lang="es" sz="2800"/>
              <a:t>Comentarios.</a:t>
            </a:r>
            <a:endParaRPr sz="2800"/>
          </a:p>
          <a:p>
            <a:pPr marL="457200" lvl="0" indent="-406400" algn="l" rtl="0">
              <a:spcBef>
                <a:spcPts val="0"/>
              </a:spcBef>
              <a:spcAft>
                <a:spcPts val="0"/>
              </a:spcAft>
              <a:buSzPts val="2800"/>
              <a:buAutoNum type="arabicPeriod"/>
            </a:pPr>
            <a:r>
              <a:rPr lang="es" sz="2800"/>
              <a:t>Siguiente reunión.</a:t>
            </a:r>
            <a:endParaRPr sz="2800"/>
          </a:p>
        </p:txBody>
      </p:sp>
      <p:sp>
        <p:nvSpPr>
          <p:cNvPr id="67" name="Google Shape;67;p14"/>
          <p:cNvSpPr/>
          <p:nvPr/>
        </p:nvSpPr>
        <p:spPr>
          <a:xfrm>
            <a:off x="8893200" y="-1525"/>
            <a:ext cx="250800" cy="5143500"/>
          </a:xfrm>
          <a:prstGeom prst="rect">
            <a:avLst/>
          </a:prstGeom>
          <a:solidFill>
            <a:schemeClr val="dk1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68;p14"/>
          <p:cNvSpPr/>
          <p:nvPr/>
        </p:nvSpPr>
        <p:spPr>
          <a:xfrm>
            <a:off x="8780825" y="-1525"/>
            <a:ext cx="363300" cy="5143500"/>
          </a:xfrm>
          <a:prstGeom prst="rect">
            <a:avLst/>
          </a:prstGeom>
          <a:solidFill>
            <a:schemeClr val="accen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5"/>
          <p:cNvSpPr/>
          <p:nvPr/>
        </p:nvSpPr>
        <p:spPr>
          <a:xfrm>
            <a:off x="8780825" y="-1525"/>
            <a:ext cx="363300" cy="5143500"/>
          </a:xfrm>
          <a:prstGeom prst="rect">
            <a:avLst/>
          </a:prstGeom>
          <a:solidFill>
            <a:schemeClr val="accen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74;p1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es"/>
              <a:t>Convenio de colaboración.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es"/>
              <a:t>Mapeo y directorio de alianzas.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es"/>
              <a:t>Diseño.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es"/>
              <a:t>Constancia de participación.</a:t>
            </a:r>
            <a:endParaRPr/>
          </a:p>
        </p:txBody>
      </p:sp>
      <p:sp>
        <p:nvSpPr>
          <p:cNvPr id="75" name="Google Shape;75;p15"/>
          <p:cNvSpPr txBox="1">
            <a:spLocks noGrp="1"/>
          </p:cNvSpPr>
          <p:nvPr>
            <p:ph type="title"/>
          </p:nvPr>
        </p:nvSpPr>
        <p:spPr>
          <a:xfrm>
            <a:off x="311700" y="529075"/>
            <a:ext cx="7410300" cy="623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/>
              <a:t>Cómo vamos...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0" name="Google Shape;80;p16"/>
          <p:cNvGraphicFramePr/>
          <p:nvPr/>
        </p:nvGraphicFramePr>
        <p:xfrm>
          <a:off x="204974" y="3527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{FA8572A4-4724-4EAD-821B-26D93464B923}</a:tableStyleId>
              </a:tblPr>
              <a:tblGrid>
                <a:gridCol w="5656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729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875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88050"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/>
                        <a:t>Actividad</a:t>
                      </a:r>
                      <a:endParaRPr/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/>
                        <a:t>Responsable</a:t>
                      </a:r>
                      <a:endParaRPr/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/>
                        <a:t>Fecha entrega</a:t>
                      </a:r>
                      <a:endParaRPr/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1900"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highlight>
                            <a:srgbClr val="D9D2E9"/>
                          </a:highlight>
                        </a:rPr>
                        <a:t>Convocatoria: diseño de materiales para difusión.</a:t>
                      </a:r>
                      <a:endParaRPr>
                        <a:highlight>
                          <a:srgbClr val="D9D2E9"/>
                        </a:highlight>
                      </a:endParaRPr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/>
                        <a:t>Narciso</a:t>
                      </a:r>
                      <a:endParaRPr/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/>
                        <a:t>13 agosto</a:t>
                      </a:r>
                      <a:endParaRPr/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44850"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highlight>
                            <a:srgbClr val="D9D2E9"/>
                          </a:highlight>
                        </a:rPr>
                        <a:t>Diseño de constancia de participación. Confirmar si puede salir desde la UTM, portada de encuesta, plantillas de presentación en drive.</a:t>
                      </a:r>
                      <a:endParaRPr>
                        <a:highlight>
                          <a:srgbClr val="D9D2E9"/>
                        </a:highlight>
                      </a:endParaRPr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/>
                        <a:t>Narciso</a:t>
                      </a:r>
                      <a:endParaRPr/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/>
                        <a:t>10 agosto</a:t>
                      </a:r>
                      <a:endParaRPr/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19300"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highlight>
                            <a:srgbClr val="D9D2E9"/>
                          </a:highlight>
                        </a:rPr>
                        <a:t>Firmar convenio de colaboración Enactus-UTM* y Enactus México.</a:t>
                      </a:r>
                      <a:endParaRPr>
                        <a:highlight>
                          <a:srgbClr val="D9D2E9"/>
                        </a:highlight>
                      </a:endParaRPr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/>
                        <a:t>Prof. Iliana</a:t>
                      </a:r>
                      <a:endParaRPr/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/>
                        <a:t>10 agosto</a:t>
                      </a:r>
                      <a:endParaRPr/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44850"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highlight>
                            <a:srgbClr val="D9D2E9"/>
                          </a:highlight>
                        </a:rPr>
                        <a:t>Diseñar cartas descriptivas y borradores de manual y cuaderno de trabajo. Propuesta de reunión especial miércoles 5 de agosto 6pm</a:t>
                      </a:r>
                      <a:endParaRPr>
                        <a:highlight>
                          <a:srgbClr val="D9D2E9"/>
                        </a:highlight>
                      </a:endParaRPr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/>
                        <a:t>Karen, Joss, Mish e Irvin</a:t>
                      </a:r>
                      <a:endParaRPr/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/>
                        <a:t>13 agosto</a:t>
                      </a:r>
                      <a:endParaRPr/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44850"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highlight>
                            <a:srgbClr val="D9D2E9"/>
                          </a:highlight>
                        </a:rPr>
                        <a:t>Mapear y crear directorio de alianzas (personas mentoras, universidades, prensa, instituciones).</a:t>
                      </a:r>
                      <a:endParaRPr>
                        <a:highlight>
                          <a:srgbClr val="D9D2E9"/>
                        </a:highlight>
                      </a:endParaRPr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/>
                        <a:t>Enactus UTM</a:t>
                      </a:r>
                      <a:endParaRPr/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/>
                        <a:t>10 agosto</a:t>
                      </a:r>
                      <a:endParaRPr/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91900"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/>
                        <a:t>Publicación de comunicado de prensa.</a:t>
                      </a:r>
                      <a:endParaRPr/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/>
                        <a:t>Prof. Corina</a:t>
                      </a:r>
                      <a:endParaRPr/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/>
                        <a:t>28 agosto</a:t>
                      </a:r>
                      <a:endParaRPr/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7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/>
              <a:t>Orden del día.</a:t>
            </a:r>
            <a:endParaRPr/>
          </a:p>
        </p:txBody>
      </p:sp>
      <p:sp>
        <p:nvSpPr>
          <p:cNvPr id="86" name="Google Shape;86;p17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406400" algn="l" rtl="0">
              <a:spcBef>
                <a:spcPts val="0"/>
              </a:spcBef>
              <a:spcAft>
                <a:spcPts val="0"/>
              </a:spcAft>
              <a:buSzPts val="2800"/>
              <a:buAutoNum type="arabicPeriod"/>
            </a:pPr>
            <a:r>
              <a:rPr lang="es" sz="2800" i="1"/>
              <a:t>Avances.</a:t>
            </a:r>
            <a:endParaRPr sz="2800" i="1"/>
          </a:p>
          <a:p>
            <a:pPr marL="457200" lvl="0" indent="-406400" algn="l" rtl="0">
              <a:spcBef>
                <a:spcPts val="0"/>
              </a:spcBef>
              <a:spcAft>
                <a:spcPts val="0"/>
              </a:spcAft>
              <a:buSzPts val="2800"/>
              <a:buAutoNum type="arabicPeriod"/>
            </a:pPr>
            <a:r>
              <a:rPr lang="es" sz="2800"/>
              <a:t>Comentarios.</a:t>
            </a:r>
            <a:endParaRPr sz="2800"/>
          </a:p>
          <a:p>
            <a:pPr marL="457200" lvl="0" indent="-406400" algn="l" rtl="0">
              <a:spcBef>
                <a:spcPts val="0"/>
              </a:spcBef>
              <a:spcAft>
                <a:spcPts val="0"/>
              </a:spcAft>
              <a:buSzPts val="2800"/>
              <a:buAutoNum type="arabicPeriod"/>
            </a:pPr>
            <a:r>
              <a:rPr lang="es" sz="2800"/>
              <a:t>Siguiente reunión martes 18 de agosto.</a:t>
            </a:r>
            <a:endParaRPr sz="2800"/>
          </a:p>
        </p:txBody>
      </p:sp>
      <p:sp>
        <p:nvSpPr>
          <p:cNvPr id="87" name="Google Shape;87;p17"/>
          <p:cNvSpPr/>
          <p:nvPr/>
        </p:nvSpPr>
        <p:spPr>
          <a:xfrm>
            <a:off x="8893200" y="-1525"/>
            <a:ext cx="250800" cy="5143500"/>
          </a:xfrm>
          <a:prstGeom prst="rect">
            <a:avLst/>
          </a:prstGeom>
          <a:solidFill>
            <a:schemeClr val="dk1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88;p17"/>
          <p:cNvSpPr/>
          <p:nvPr/>
        </p:nvSpPr>
        <p:spPr>
          <a:xfrm>
            <a:off x="8780825" y="-1525"/>
            <a:ext cx="363300" cy="5143500"/>
          </a:xfrm>
          <a:prstGeom prst="rect">
            <a:avLst/>
          </a:prstGeom>
          <a:solidFill>
            <a:schemeClr val="accen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cxnSp>
        <p:nvCxnSpPr>
          <p:cNvPr id="89" name="Google Shape;89;p17"/>
          <p:cNvCxnSpPr/>
          <p:nvPr/>
        </p:nvCxnSpPr>
        <p:spPr>
          <a:xfrm rot="10800000">
            <a:off x="710325" y="1510200"/>
            <a:ext cx="1587300" cy="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18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/>
              <a:t>Acuerdos.</a:t>
            </a:r>
            <a:endParaRPr/>
          </a:p>
        </p:txBody>
      </p:sp>
      <p:sp>
        <p:nvSpPr>
          <p:cNvPr id="95" name="Google Shape;95;p18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406400" algn="l" rtl="0">
              <a:spcBef>
                <a:spcPts val="0"/>
              </a:spcBef>
              <a:spcAft>
                <a:spcPts val="0"/>
              </a:spcAft>
              <a:buSzPts val="2800"/>
              <a:buAutoNum type="arabicPeriod"/>
            </a:pPr>
            <a:r>
              <a:rPr lang="es" sz="2800"/>
              <a:t>Siguiente reunión martes 18 de agosto 19 horas.</a:t>
            </a:r>
            <a:endParaRPr sz="2800"/>
          </a:p>
          <a:p>
            <a:pPr marL="457200" lvl="0" indent="-406400" algn="l" rtl="0">
              <a:spcBef>
                <a:spcPts val="0"/>
              </a:spcBef>
              <a:spcAft>
                <a:spcPts val="0"/>
              </a:spcAft>
              <a:buSzPts val="2800"/>
              <a:buAutoNum type="arabicPeriod"/>
            </a:pPr>
            <a:r>
              <a:rPr lang="es" sz="2800"/>
              <a:t>Revisar avances.</a:t>
            </a:r>
            <a:endParaRPr sz="2800"/>
          </a:p>
          <a:p>
            <a:pPr marL="457200" lvl="0" indent="-406400" algn="l" rtl="0">
              <a:spcBef>
                <a:spcPts val="0"/>
              </a:spcBef>
              <a:spcAft>
                <a:spcPts val="0"/>
              </a:spcAft>
              <a:buSzPts val="2800"/>
              <a:buAutoNum type="arabicPeriod"/>
            </a:pPr>
            <a:r>
              <a:rPr lang="es" sz="2800"/>
              <a:t>Toma de decisión recursos financieros.</a:t>
            </a:r>
            <a:endParaRPr sz="2800"/>
          </a:p>
        </p:txBody>
      </p:sp>
      <p:sp>
        <p:nvSpPr>
          <p:cNvPr id="96" name="Google Shape;96;p18"/>
          <p:cNvSpPr/>
          <p:nvPr/>
        </p:nvSpPr>
        <p:spPr>
          <a:xfrm>
            <a:off x="8893200" y="-1525"/>
            <a:ext cx="250800" cy="5143500"/>
          </a:xfrm>
          <a:prstGeom prst="rect">
            <a:avLst/>
          </a:prstGeom>
          <a:solidFill>
            <a:schemeClr val="dk1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97;p18"/>
          <p:cNvSpPr/>
          <p:nvPr/>
        </p:nvSpPr>
        <p:spPr>
          <a:xfrm>
            <a:off x="8780825" y="-1525"/>
            <a:ext cx="363300" cy="5143500"/>
          </a:xfrm>
          <a:prstGeom prst="rect">
            <a:avLst/>
          </a:prstGeom>
          <a:solidFill>
            <a:schemeClr val="accen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Plum">
  <a:themeElements>
    <a:clrScheme name="Plum">
      <a:dk1>
        <a:srgbClr val="611BB8"/>
      </a:dk1>
      <a:lt1>
        <a:srgbClr val="FFFFFF"/>
      </a:lt1>
      <a:dk2>
        <a:srgbClr val="000000"/>
      </a:dk2>
      <a:lt2>
        <a:srgbClr val="7F7F7F"/>
      </a:lt2>
      <a:accent1>
        <a:srgbClr val="333333"/>
      </a:accent1>
      <a:accent2>
        <a:srgbClr val="5E2B97"/>
      </a:accent2>
      <a:accent3>
        <a:srgbClr val="7E57C2"/>
      </a:accent3>
      <a:accent4>
        <a:srgbClr val="C77025"/>
      </a:accent4>
      <a:accent5>
        <a:srgbClr val="009688"/>
      </a:accent5>
      <a:accent6>
        <a:srgbClr val="FFD600"/>
      </a:accent6>
      <a:hlink>
        <a:srgbClr val="009688"/>
      </a:hlink>
      <a:folHlink>
        <a:srgbClr val="009688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201</Words>
  <Application>Microsoft Macintosh PowerPoint</Application>
  <PresentationFormat>On-screen Show (16:9)</PresentationFormat>
  <Paragraphs>43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Raleway</vt:lpstr>
      <vt:lpstr>Source Sans Pro</vt:lpstr>
      <vt:lpstr>Plum</vt:lpstr>
      <vt:lpstr>PowerPoint Presentation</vt:lpstr>
      <vt:lpstr>Orden del día.</vt:lpstr>
      <vt:lpstr>Cómo vamos...</vt:lpstr>
      <vt:lpstr>PowerPoint Presentation</vt:lpstr>
      <vt:lpstr>Orden del día.</vt:lpstr>
      <vt:lpstr>Acuerdos.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lastModifiedBy>Microsoft Office User</cp:lastModifiedBy>
  <cp:revision>1</cp:revision>
  <dcterms:modified xsi:type="dcterms:W3CDTF">2021-08-13T16:19:29Z</dcterms:modified>
</cp:coreProperties>
</file>