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embeddedFontLst>
    <p:embeddedFont>
      <p:font typeface="Raleway" pitchFamily="2" charset="77"/>
      <p:regular r:id="rId13"/>
      <p:bold r:id="rId14"/>
      <p:italic r:id="rId15"/>
      <p:boldItalic r:id="rId16"/>
    </p:embeddedFont>
    <p:embeddedFont>
      <p:font typeface="Roboto" panose="02000000000000000000" pitchFamily="2" charset="0"/>
      <p:regular r:id="rId17"/>
      <p:bold r:id="rId18"/>
      <p:italic r:id="rId19"/>
      <p:boldItalic r:id="rId20"/>
    </p:embeddedFont>
    <p:embeddedFont>
      <p:font typeface="Source Sans Pro" panose="020B0503030403020204" pitchFamily="3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64736F-9397-4F50-A925-909F74E10059}">
  <a:tblStyle styleId="{BE64736F-9397-4F50-A925-909F74E1005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9"/>
  </p:normalViewPr>
  <p:slideViewPr>
    <p:cSldViewPr snapToGrid="0">
      <p:cViewPr varScale="1">
        <p:scale>
          <a:sx n="136" d="100"/>
          <a:sy n="136" d="100"/>
        </p:scale>
        <p:origin x="42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font" Target="fonts/font9.fntdata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12.fntdata"/><Relationship Id="rId5" Type="http://schemas.openxmlformats.org/officeDocument/2006/relationships/slide" Target="slides/slide3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font" Target="fonts/font7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8d6484ddcf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8d6484ddcf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8d6484ddcf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8d6484ddcf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8d6484ddcf_0_2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8d6484ddcf_0_2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8d6484ddcf_0_2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8d6484ddcf_0_2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8d6484ddcf_0_3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8d6484ddcf_0_3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8d6484ddcf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8d6484ddcf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8d7f141bba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8d7f141bba_0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8d6484ddcf_0_3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8d6484ddcf_0_3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8d6484ddcf_0_4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8d6484ddcf_0_4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0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84" name="Google Shape;84;p2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5" name="Google Shape;85;p21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7" name="Google Shape;87;p21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8" name="Google Shape;88;p2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91" name="Google Shape;91;p2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3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95" name="Google Shape;95;p23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2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 rtl="0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 rtl="0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 rtl="0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 rtl="0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 rtl="0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 rtl="0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 rtl="0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 rtl="0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5"/>
          <p:cNvSpPr txBox="1">
            <a:spLocks noGrp="1"/>
          </p:cNvSpPr>
          <p:nvPr>
            <p:ph type="ctrTitle"/>
          </p:nvPr>
        </p:nvSpPr>
        <p:spPr>
          <a:xfrm>
            <a:off x="231133" y="3392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aseline="30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aseline="30000"/>
              <a:t>PROYECTO LILA</a:t>
            </a:r>
            <a:endParaRPr baseline="30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aseline="30000"/>
              <a:t>Reunión ENACTUS UTM-ECOOS</a:t>
            </a:r>
            <a:br>
              <a:rPr lang="es" baseline="30000"/>
            </a:br>
            <a:r>
              <a:rPr lang="es" baseline="30000"/>
              <a:t>10/07/20</a:t>
            </a:r>
            <a:endParaRPr baseline="30000"/>
          </a:p>
        </p:txBody>
      </p:sp>
      <p:sp>
        <p:nvSpPr>
          <p:cNvPr id="104" name="Google Shape;104;p25"/>
          <p:cNvSpPr txBox="1">
            <a:spLocks noGrp="1"/>
          </p:cNvSpPr>
          <p:nvPr>
            <p:ph type="title" idx="4294967295"/>
          </p:nvPr>
        </p:nvSpPr>
        <p:spPr>
          <a:xfrm>
            <a:off x="1992000" y="2781775"/>
            <a:ext cx="5392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FFFFFF"/>
                </a:solidFill>
              </a:rPr>
              <a:t>Objetivo de la reunión: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05" name="Google Shape;105;p25"/>
          <p:cNvSpPr txBox="1">
            <a:spLocks noGrp="1"/>
          </p:cNvSpPr>
          <p:nvPr>
            <p:ph type="subTitle" idx="1"/>
          </p:nvPr>
        </p:nvSpPr>
        <p:spPr>
          <a:xfrm>
            <a:off x="1241550" y="3583250"/>
            <a:ext cx="6383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600">
                <a:solidFill>
                  <a:schemeClr val="lt1"/>
                </a:solidFill>
              </a:rPr>
              <a:t>Crear una estructura de trabajo.</a:t>
            </a:r>
            <a:endParaRPr sz="2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Gestión de reuniones efectivas</a:t>
            </a:r>
            <a:endParaRPr/>
          </a:p>
        </p:txBody>
      </p:sp>
      <p:sp>
        <p:nvSpPr>
          <p:cNvPr id="111" name="Google Shape;111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7208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700"/>
              <a:t>Roles.</a:t>
            </a:r>
            <a:endParaRPr sz="2700"/>
          </a:p>
          <a:p>
            <a:pPr marL="457200" lvl="0" indent="-400050" algn="l" rtl="0">
              <a:spcBef>
                <a:spcPts val="1600"/>
              </a:spcBef>
              <a:spcAft>
                <a:spcPts val="0"/>
              </a:spcAft>
              <a:buSzPts val="2700"/>
              <a:buChar char="●"/>
            </a:pPr>
            <a:r>
              <a:rPr lang="es" sz="2700"/>
              <a:t>Moderador: Irvin</a:t>
            </a:r>
            <a:endParaRPr sz="2700"/>
          </a:p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es" sz="2700"/>
              <a:t>Guardiana del tiempo: Iliana</a:t>
            </a:r>
            <a:endParaRPr sz="2700"/>
          </a:p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es" sz="2700"/>
              <a:t>Secretaria: Misheyla</a:t>
            </a:r>
            <a:endParaRPr sz="2700"/>
          </a:p>
        </p:txBody>
      </p:sp>
      <p:sp>
        <p:nvSpPr>
          <p:cNvPr id="112" name="Google Shape;112;p26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Orden del día.</a:t>
            </a:r>
            <a:endParaRPr/>
          </a:p>
        </p:txBody>
      </p:sp>
      <p:sp>
        <p:nvSpPr>
          <p:cNvPr id="118" name="Google Shape;118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Retomar los acuerdos y avances de la última sesión.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Acuerdos de convivencia.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Estructura organizacional.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Siguientes pasos. 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Acuerdos.</a:t>
            </a:r>
            <a:endParaRPr sz="2800"/>
          </a:p>
        </p:txBody>
      </p:sp>
      <p:sp>
        <p:nvSpPr>
          <p:cNvPr id="119" name="Google Shape;119;p27"/>
          <p:cNvSpPr/>
          <p:nvPr/>
        </p:nvSpPr>
        <p:spPr>
          <a:xfrm>
            <a:off x="8893200" y="-1525"/>
            <a:ext cx="250800" cy="5143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27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0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s" sz="2800">
                <a:latin typeface="Arial"/>
                <a:ea typeface="Arial"/>
                <a:cs typeface="Arial"/>
                <a:sym typeface="Arial"/>
              </a:rPr>
              <a:t>Retomar los acuerdos y avances de la última sesión.</a:t>
            </a:r>
            <a:r>
              <a:rPr lang="es"/>
              <a:t> </a:t>
            </a:r>
            <a:endParaRPr/>
          </a:p>
        </p:txBody>
      </p:sp>
      <p:sp>
        <p:nvSpPr>
          <p:cNvPr id="126" name="Google Shape;126;p28"/>
          <p:cNvSpPr txBox="1">
            <a:spLocks noGrp="1"/>
          </p:cNvSpPr>
          <p:nvPr>
            <p:ph type="body" idx="1"/>
          </p:nvPr>
        </p:nvSpPr>
        <p:spPr>
          <a:xfrm>
            <a:off x="311700" y="1758800"/>
            <a:ext cx="8520600" cy="23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Profa Cori hablará con Jesús Esparza para temas de cobertura geográfica,  $$  y uso de logotipos.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Profa Ili validará con Narciso, horas de diseño para el proyecto. 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ECOOS manda links y recordatorios para las reuniones. </a:t>
            </a:r>
            <a:endParaRPr/>
          </a:p>
        </p:txBody>
      </p:sp>
      <p:sp>
        <p:nvSpPr>
          <p:cNvPr id="127" name="Google Shape;127;p28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0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>
                <a:latin typeface="Arial"/>
                <a:ea typeface="Arial"/>
                <a:cs typeface="Arial"/>
                <a:sym typeface="Arial"/>
              </a:rPr>
              <a:t>2. Acuerdos de convivencia de equipo.</a:t>
            </a:r>
            <a:endParaRPr/>
          </a:p>
        </p:txBody>
      </p:sp>
      <p:sp>
        <p:nvSpPr>
          <p:cNvPr id="133" name="Google Shape;133;p29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134" name="Google Shape;134;p29"/>
          <p:cNvGraphicFramePr/>
          <p:nvPr/>
        </p:nvGraphicFramePr>
        <p:xfrm>
          <a:off x="462325" y="1247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{BE64736F-9397-4F50-A925-909F74E10059}</a:tableStyleId>
              </a:tblPr>
              <a:tblGrid>
                <a:gridCol w="2221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84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5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¿Cómo te vas a sentir cómoda y respetada en el equipo?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Iliana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Sentido del humor, no tomarse las cosas de manera personal, pensar global y actuar local.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Corina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Paciencia.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Karen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Sentido de confianza, respeto a las ideas y participaciones.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Joss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-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Irvin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“Al chile” decir las situaciones directas. 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Mish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Transparencia y poner en el centro el objetivo central del proyecto y nuestra unión.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3. Estructura organizacional</a:t>
            </a:r>
            <a:endParaRPr/>
          </a:p>
        </p:txBody>
      </p:sp>
      <p:sp>
        <p:nvSpPr>
          <p:cNvPr id="140" name="Google Shape;140;p30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1" name="Google Shape;141;p30"/>
          <p:cNvGrpSpPr/>
          <p:nvPr/>
        </p:nvGrpSpPr>
        <p:grpSpPr>
          <a:xfrm>
            <a:off x="1889800" y="1395475"/>
            <a:ext cx="4823800" cy="3306300"/>
            <a:chOff x="1889800" y="1395475"/>
            <a:chExt cx="4823800" cy="3306300"/>
          </a:xfrm>
        </p:grpSpPr>
        <p:sp>
          <p:nvSpPr>
            <p:cNvPr id="142" name="Google Shape;142;p30"/>
            <p:cNvSpPr/>
            <p:nvPr/>
          </p:nvSpPr>
          <p:spPr>
            <a:xfrm>
              <a:off x="2622425" y="1395475"/>
              <a:ext cx="3525900" cy="33063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30"/>
            <p:cNvSpPr/>
            <p:nvPr/>
          </p:nvSpPr>
          <p:spPr>
            <a:xfrm>
              <a:off x="3090650" y="1886125"/>
              <a:ext cx="2566500" cy="23250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30"/>
            <p:cNvSpPr/>
            <p:nvPr/>
          </p:nvSpPr>
          <p:spPr>
            <a:xfrm>
              <a:off x="3701075" y="2421000"/>
              <a:ext cx="1314300" cy="12387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30"/>
            <p:cNvSpPr txBox="1"/>
            <p:nvPr/>
          </p:nvSpPr>
          <p:spPr>
            <a:xfrm>
              <a:off x="3821250" y="2752700"/>
              <a:ext cx="1314300" cy="802500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>
                  <a:latin typeface="Source Sans Pro"/>
                  <a:ea typeface="Source Sans Pro"/>
                  <a:cs typeface="Source Sans Pro"/>
                  <a:sym typeface="Source Sans Pro"/>
                </a:rPr>
                <a:t>.Coordinación del proyecto:  Irvin</a:t>
              </a:r>
              <a:endParaRPr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  <p:sp>
          <p:nvSpPr>
            <p:cNvPr id="146" name="Google Shape;146;p30"/>
            <p:cNvSpPr txBox="1"/>
            <p:nvPr/>
          </p:nvSpPr>
          <p:spPr>
            <a:xfrm>
              <a:off x="3897450" y="1913400"/>
              <a:ext cx="1314300" cy="507600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>
                  <a:latin typeface="Source Sans Pro"/>
                  <a:ea typeface="Source Sans Pro"/>
                  <a:cs typeface="Source Sans Pro"/>
                  <a:sym typeface="Source Sans Pro"/>
                </a:rPr>
                <a:t>.Vinculación Maestra Cori</a:t>
              </a:r>
              <a:endParaRPr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  <p:sp>
          <p:nvSpPr>
            <p:cNvPr id="147" name="Google Shape;147;p30"/>
            <p:cNvSpPr txBox="1"/>
            <p:nvPr/>
          </p:nvSpPr>
          <p:spPr>
            <a:xfrm>
              <a:off x="3897450" y="3659700"/>
              <a:ext cx="1314300" cy="507600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>
                  <a:latin typeface="Source Sans Pro"/>
                  <a:ea typeface="Source Sans Pro"/>
                  <a:cs typeface="Source Sans Pro"/>
                  <a:sym typeface="Source Sans Pro"/>
                </a:rPr>
                <a:t>Orientadoras Karen</a:t>
              </a:r>
              <a:endParaRPr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  <p:sp>
          <p:nvSpPr>
            <p:cNvPr id="148" name="Google Shape;148;p30"/>
            <p:cNvSpPr txBox="1"/>
            <p:nvPr/>
          </p:nvSpPr>
          <p:spPr>
            <a:xfrm>
              <a:off x="1889800" y="2794825"/>
              <a:ext cx="1427400" cy="623400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>
                  <a:latin typeface="Source Sans Pro"/>
                  <a:ea typeface="Source Sans Pro"/>
                  <a:cs typeface="Source Sans Pro"/>
                  <a:sym typeface="Source Sans Pro"/>
                </a:rPr>
                <a:t>.Mentorías Maestra Ili</a:t>
              </a:r>
              <a:endParaRPr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  <p:sp>
          <p:nvSpPr>
            <p:cNvPr id="149" name="Google Shape;149;p30"/>
            <p:cNvSpPr txBox="1"/>
            <p:nvPr/>
          </p:nvSpPr>
          <p:spPr>
            <a:xfrm>
              <a:off x="5399300" y="2786550"/>
              <a:ext cx="1314300" cy="802500"/>
            </a:xfrm>
            <a:prstGeom prst="rect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>
                  <a:latin typeface="Source Sans Pro"/>
                  <a:ea typeface="Source Sans Pro"/>
                  <a:cs typeface="Source Sans Pro"/>
                  <a:sym typeface="Source Sans Pro"/>
                </a:rPr>
                <a:t>Capacitación y formación Mish </a:t>
              </a:r>
              <a:endParaRPr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1"/>
          <p:cNvSpPr/>
          <p:nvPr/>
        </p:nvSpPr>
        <p:spPr>
          <a:xfrm rot="-779">
            <a:off x="3906886" y="1911203"/>
            <a:ext cx="1323900" cy="1320900"/>
          </a:xfrm>
          <a:prstGeom prst="ellipse">
            <a:avLst/>
          </a:prstGeom>
          <a:solidFill>
            <a:srgbClr val="A1C3F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s" sz="1000"/>
              <a:t>Coordinación general del proyecto: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5" name="Google Shape;155;p31"/>
          <p:cNvGrpSpPr/>
          <p:nvPr/>
        </p:nvGrpSpPr>
        <p:grpSpPr>
          <a:xfrm>
            <a:off x="1917433" y="1453653"/>
            <a:ext cx="2742176" cy="2667697"/>
            <a:chOff x="1917433" y="1453653"/>
            <a:chExt cx="2742176" cy="2667697"/>
          </a:xfrm>
        </p:grpSpPr>
        <p:sp>
          <p:nvSpPr>
            <p:cNvPr id="156" name="Google Shape;156;p31"/>
            <p:cNvSpPr/>
            <p:nvPr/>
          </p:nvSpPr>
          <p:spPr>
            <a:xfrm rot="-2700000">
              <a:off x="2440767" y="1711670"/>
              <a:ext cx="1621029" cy="2151664"/>
            </a:xfrm>
            <a:custGeom>
              <a:avLst/>
              <a:gdLst/>
              <a:ahLst/>
              <a:cxnLst/>
              <a:rect l="l" t="t" r="r" b="b"/>
              <a:pathLst>
                <a:path w="250" h="332" extrusionOk="0">
                  <a:moveTo>
                    <a:pt x="32" y="286"/>
                  </a:moveTo>
                  <a:cubicBezTo>
                    <a:pt x="32" y="157"/>
                    <a:pt x="127" y="49"/>
                    <a:pt x="250" y="29"/>
                  </a:cubicBezTo>
                  <a:cubicBezTo>
                    <a:pt x="245" y="19"/>
                    <a:pt x="239" y="9"/>
                    <a:pt x="232" y="0"/>
                  </a:cubicBezTo>
                  <a:cubicBezTo>
                    <a:pt x="100" y="28"/>
                    <a:pt x="0" y="145"/>
                    <a:pt x="0" y="286"/>
                  </a:cubicBezTo>
                  <a:cubicBezTo>
                    <a:pt x="0" y="302"/>
                    <a:pt x="1" y="317"/>
                    <a:pt x="3" y="332"/>
                  </a:cubicBezTo>
                  <a:cubicBezTo>
                    <a:pt x="13" y="325"/>
                    <a:pt x="23" y="319"/>
                    <a:pt x="33" y="314"/>
                  </a:cubicBezTo>
                  <a:cubicBezTo>
                    <a:pt x="33" y="305"/>
                    <a:pt x="32" y="296"/>
                    <a:pt x="32" y="286"/>
                  </a:cubicBezTo>
                  <a:close/>
                </a:path>
              </a:pathLst>
            </a:custGeom>
            <a:solidFill>
              <a:srgbClr val="A1C3FA"/>
            </a:solidFill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1"/>
            <p:cNvSpPr/>
            <p:nvPr/>
          </p:nvSpPr>
          <p:spPr>
            <a:xfrm rot="-2700000">
              <a:off x="2689034" y="1771298"/>
              <a:ext cx="1575643" cy="1769691"/>
            </a:xfrm>
            <a:custGeom>
              <a:avLst/>
              <a:gdLst/>
              <a:ahLst/>
              <a:cxnLst/>
              <a:rect l="l" t="t" r="r" b="b"/>
              <a:pathLst>
                <a:path w="254" h="285" extrusionOk="0">
                  <a:moveTo>
                    <a:pt x="200" y="153"/>
                  </a:moveTo>
                  <a:cubicBezTo>
                    <a:pt x="217" y="143"/>
                    <a:pt x="236" y="137"/>
                    <a:pt x="254" y="136"/>
                  </a:cubicBezTo>
                  <a:cubicBezTo>
                    <a:pt x="253" y="87"/>
                    <a:pt x="240" y="41"/>
                    <a:pt x="218" y="0"/>
                  </a:cubicBezTo>
                  <a:cubicBezTo>
                    <a:pt x="95" y="20"/>
                    <a:pt x="0" y="128"/>
                    <a:pt x="0" y="257"/>
                  </a:cubicBezTo>
                  <a:cubicBezTo>
                    <a:pt x="0" y="267"/>
                    <a:pt x="1" y="276"/>
                    <a:pt x="1" y="285"/>
                  </a:cubicBezTo>
                  <a:cubicBezTo>
                    <a:pt x="43" y="263"/>
                    <a:pt x="90" y="251"/>
                    <a:pt x="140" y="250"/>
                  </a:cubicBezTo>
                  <a:cubicBezTo>
                    <a:pt x="142" y="211"/>
                    <a:pt x="164" y="174"/>
                    <a:pt x="200" y="153"/>
                  </a:cubicBezTo>
                  <a:close/>
                </a:path>
              </a:pathLst>
            </a:custGeom>
            <a:solidFill>
              <a:srgbClr val="0C58D3"/>
            </a:solidFill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1"/>
            <p:cNvSpPr txBox="1"/>
            <p:nvPr/>
          </p:nvSpPr>
          <p:spPr>
            <a:xfrm rot="-5400000">
              <a:off x="2686908" y="2290153"/>
              <a:ext cx="1496100" cy="56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Mentorías</a:t>
              </a:r>
              <a:endParaRPr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59" name="Google Shape;159;p31"/>
          <p:cNvGrpSpPr/>
          <p:nvPr/>
        </p:nvGrpSpPr>
        <p:grpSpPr>
          <a:xfrm>
            <a:off x="3451411" y="2479847"/>
            <a:ext cx="2669123" cy="2745704"/>
            <a:chOff x="3451411" y="2479847"/>
            <a:chExt cx="2669123" cy="2745704"/>
          </a:xfrm>
        </p:grpSpPr>
        <p:sp>
          <p:nvSpPr>
            <p:cNvPr id="160" name="Google Shape;160;p31"/>
            <p:cNvSpPr/>
            <p:nvPr/>
          </p:nvSpPr>
          <p:spPr>
            <a:xfrm rot="-2700000">
              <a:off x="3709147" y="3080460"/>
              <a:ext cx="2153650" cy="1621060"/>
            </a:xfrm>
            <a:custGeom>
              <a:avLst/>
              <a:gdLst/>
              <a:ahLst/>
              <a:cxnLst/>
              <a:rect l="l" t="t" r="r" b="b"/>
              <a:pathLst>
                <a:path w="333" h="250" extrusionOk="0">
                  <a:moveTo>
                    <a:pt x="287" y="218"/>
                  </a:moveTo>
                  <a:cubicBezTo>
                    <a:pt x="157" y="218"/>
                    <a:pt x="50" y="124"/>
                    <a:pt x="30" y="0"/>
                  </a:cubicBezTo>
                  <a:cubicBezTo>
                    <a:pt x="19" y="5"/>
                    <a:pt x="10" y="11"/>
                    <a:pt x="0" y="18"/>
                  </a:cubicBezTo>
                  <a:cubicBezTo>
                    <a:pt x="28" y="151"/>
                    <a:pt x="146" y="250"/>
                    <a:pt x="287" y="250"/>
                  </a:cubicBezTo>
                  <a:cubicBezTo>
                    <a:pt x="302" y="250"/>
                    <a:pt x="318" y="249"/>
                    <a:pt x="333" y="247"/>
                  </a:cubicBezTo>
                  <a:cubicBezTo>
                    <a:pt x="326" y="237"/>
                    <a:pt x="320" y="227"/>
                    <a:pt x="315" y="217"/>
                  </a:cubicBezTo>
                  <a:cubicBezTo>
                    <a:pt x="306" y="218"/>
                    <a:pt x="296" y="218"/>
                    <a:pt x="287" y="218"/>
                  </a:cubicBezTo>
                  <a:close/>
                </a:path>
              </a:pathLst>
            </a:custGeom>
            <a:solidFill>
              <a:srgbClr val="A1C3FA"/>
            </a:solidFill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31"/>
            <p:cNvSpPr/>
            <p:nvPr/>
          </p:nvSpPr>
          <p:spPr>
            <a:xfrm rot="-2700000">
              <a:off x="3773733" y="2873178"/>
              <a:ext cx="1764275" cy="1573502"/>
            </a:xfrm>
            <a:custGeom>
              <a:avLst/>
              <a:gdLst/>
              <a:ahLst/>
              <a:cxnLst/>
              <a:rect l="l" t="t" r="r" b="b"/>
              <a:pathLst>
                <a:path w="285" h="254" extrusionOk="0">
                  <a:moveTo>
                    <a:pt x="152" y="54"/>
                  </a:moveTo>
                  <a:cubicBezTo>
                    <a:pt x="142" y="37"/>
                    <a:pt x="137" y="19"/>
                    <a:pt x="136" y="0"/>
                  </a:cubicBezTo>
                  <a:cubicBezTo>
                    <a:pt x="86" y="1"/>
                    <a:pt x="40" y="14"/>
                    <a:pt x="0" y="36"/>
                  </a:cubicBezTo>
                  <a:cubicBezTo>
                    <a:pt x="20" y="160"/>
                    <a:pt x="127" y="254"/>
                    <a:pt x="257" y="254"/>
                  </a:cubicBezTo>
                  <a:cubicBezTo>
                    <a:pt x="266" y="254"/>
                    <a:pt x="276" y="254"/>
                    <a:pt x="285" y="253"/>
                  </a:cubicBezTo>
                  <a:cubicBezTo>
                    <a:pt x="263" y="211"/>
                    <a:pt x="251" y="164"/>
                    <a:pt x="250" y="115"/>
                  </a:cubicBezTo>
                  <a:cubicBezTo>
                    <a:pt x="210" y="112"/>
                    <a:pt x="173" y="91"/>
                    <a:pt x="152" y="54"/>
                  </a:cubicBezTo>
                  <a:close/>
                </a:path>
              </a:pathLst>
            </a:custGeom>
            <a:solidFill>
              <a:srgbClr val="0D5DDF"/>
            </a:solidFill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1"/>
            <p:cNvSpPr txBox="1"/>
            <p:nvPr/>
          </p:nvSpPr>
          <p:spPr>
            <a:xfrm>
              <a:off x="3823936" y="3427182"/>
              <a:ext cx="1496100" cy="56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Orientadoras</a:t>
              </a:r>
              <a:endParaRPr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63" name="Google Shape;163;p31"/>
          <p:cNvGrpSpPr/>
          <p:nvPr/>
        </p:nvGrpSpPr>
        <p:grpSpPr>
          <a:xfrm>
            <a:off x="4481729" y="1022053"/>
            <a:ext cx="2744808" cy="2664963"/>
            <a:chOff x="4481729" y="1022053"/>
            <a:chExt cx="2744808" cy="2664963"/>
          </a:xfrm>
        </p:grpSpPr>
        <p:sp>
          <p:nvSpPr>
            <p:cNvPr id="164" name="Google Shape;164;p31"/>
            <p:cNvSpPr/>
            <p:nvPr/>
          </p:nvSpPr>
          <p:spPr>
            <a:xfrm rot="-2700000">
              <a:off x="5085474" y="1278703"/>
              <a:ext cx="1617163" cy="2151664"/>
            </a:xfrm>
            <a:custGeom>
              <a:avLst/>
              <a:gdLst/>
              <a:ahLst/>
              <a:cxnLst/>
              <a:rect l="l" t="t" r="r" b="b"/>
              <a:pathLst>
                <a:path w="250" h="332" extrusionOk="0">
                  <a:moveTo>
                    <a:pt x="218" y="45"/>
                  </a:moveTo>
                  <a:cubicBezTo>
                    <a:pt x="218" y="175"/>
                    <a:pt x="123" y="282"/>
                    <a:pt x="0" y="303"/>
                  </a:cubicBezTo>
                  <a:cubicBezTo>
                    <a:pt x="5" y="313"/>
                    <a:pt x="11" y="323"/>
                    <a:pt x="18" y="332"/>
                  </a:cubicBezTo>
                  <a:cubicBezTo>
                    <a:pt x="150" y="304"/>
                    <a:pt x="250" y="186"/>
                    <a:pt x="250" y="45"/>
                  </a:cubicBezTo>
                  <a:cubicBezTo>
                    <a:pt x="250" y="30"/>
                    <a:pt x="248" y="15"/>
                    <a:pt x="246" y="0"/>
                  </a:cubicBezTo>
                  <a:cubicBezTo>
                    <a:pt x="237" y="6"/>
                    <a:pt x="226" y="12"/>
                    <a:pt x="216" y="18"/>
                  </a:cubicBezTo>
                  <a:cubicBezTo>
                    <a:pt x="217" y="27"/>
                    <a:pt x="218" y="36"/>
                    <a:pt x="218" y="45"/>
                  </a:cubicBezTo>
                  <a:close/>
                </a:path>
              </a:pathLst>
            </a:custGeom>
            <a:solidFill>
              <a:srgbClr val="A1C3FA"/>
            </a:solidFill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1"/>
            <p:cNvSpPr/>
            <p:nvPr/>
          </p:nvSpPr>
          <p:spPr>
            <a:xfrm rot="-2700000">
              <a:off x="4874704" y="1604373"/>
              <a:ext cx="1579339" cy="1765685"/>
            </a:xfrm>
            <a:custGeom>
              <a:avLst/>
              <a:gdLst/>
              <a:ahLst/>
              <a:cxnLst/>
              <a:rect l="l" t="t" r="r" b="b"/>
              <a:pathLst>
                <a:path w="254" h="285" extrusionOk="0">
                  <a:moveTo>
                    <a:pt x="53" y="133"/>
                  </a:moveTo>
                  <a:cubicBezTo>
                    <a:pt x="37" y="142"/>
                    <a:pt x="18" y="148"/>
                    <a:pt x="0" y="149"/>
                  </a:cubicBezTo>
                  <a:cubicBezTo>
                    <a:pt x="1" y="198"/>
                    <a:pt x="14" y="244"/>
                    <a:pt x="36" y="285"/>
                  </a:cubicBezTo>
                  <a:cubicBezTo>
                    <a:pt x="159" y="264"/>
                    <a:pt x="254" y="157"/>
                    <a:pt x="254" y="27"/>
                  </a:cubicBezTo>
                  <a:cubicBezTo>
                    <a:pt x="254" y="18"/>
                    <a:pt x="253" y="9"/>
                    <a:pt x="252" y="0"/>
                  </a:cubicBezTo>
                  <a:cubicBezTo>
                    <a:pt x="211" y="21"/>
                    <a:pt x="164" y="34"/>
                    <a:pt x="114" y="34"/>
                  </a:cubicBezTo>
                  <a:cubicBezTo>
                    <a:pt x="112" y="74"/>
                    <a:pt x="90" y="111"/>
                    <a:pt x="53" y="133"/>
                  </a:cubicBezTo>
                  <a:close/>
                </a:path>
              </a:pathLst>
            </a:custGeom>
            <a:solidFill>
              <a:srgbClr val="0E65F0"/>
            </a:solidFill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1"/>
            <p:cNvSpPr txBox="1"/>
            <p:nvPr/>
          </p:nvSpPr>
          <p:spPr>
            <a:xfrm rot="5400000">
              <a:off x="4960966" y="2290154"/>
              <a:ext cx="1496100" cy="56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Capacitación y formación</a:t>
              </a:r>
              <a:endParaRPr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67" name="Google Shape;167;p31"/>
          <p:cNvGrpSpPr/>
          <p:nvPr/>
        </p:nvGrpSpPr>
        <p:grpSpPr>
          <a:xfrm>
            <a:off x="3026172" y="-76686"/>
            <a:ext cx="2655026" cy="2740082"/>
            <a:chOff x="3026172" y="-76686"/>
            <a:chExt cx="2655026" cy="2740082"/>
          </a:xfrm>
        </p:grpSpPr>
        <p:sp>
          <p:nvSpPr>
            <p:cNvPr id="168" name="Google Shape;168;p31"/>
            <p:cNvSpPr/>
            <p:nvPr/>
          </p:nvSpPr>
          <p:spPr>
            <a:xfrm rot="-2700000">
              <a:off x="3282650" y="444474"/>
              <a:ext cx="2142068" cy="1612705"/>
            </a:xfrm>
            <a:custGeom>
              <a:avLst/>
              <a:gdLst/>
              <a:ahLst/>
              <a:cxnLst/>
              <a:rect l="l" t="t" r="r" b="b"/>
              <a:pathLst>
                <a:path w="331" h="249" extrusionOk="0">
                  <a:moveTo>
                    <a:pt x="45" y="32"/>
                  </a:moveTo>
                  <a:cubicBezTo>
                    <a:pt x="174" y="32"/>
                    <a:pt x="281" y="126"/>
                    <a:pt x="302" y="249"/>
                  </a:cubicBezTo>
                  <a:cubicBezTo>
                    <a:pt x="312" y="244"/>
                    <a:pt x="322" y="238"/>
                    <a:pt x="331" y="231"/>
                  </a:cubicBezTo>
                  <a:cubicBezTo>
                    <a:pt x="303" y="99"/>
                    <a:pt x="186" y="0"/>
                    <a:pt x="45" y="0"/>
                  </a:cubicBezTo>
                  <a:cubicBezTo>
                    <a:pt x="29" y="0"/>
                    <a:pt x="14" y="1"/>
                    <a:pt x="0" y="3"/>
                  </a:cubicBezTo>
                  <a:cubicBezTo>
                    <a:pt x="6" y="13"/>
                    <a:pt x="12" y="23"/>
                    <a:pt x="17" y="33"/>
                  </a:cubicBezTo>
                  <a:cubicBezTo>
                    <a:pt x="26" y="32"/>
                    <a:pt x="36" y="32"/>
                    <a:pt x="45" y="32"/>
                  </a:cubicBezTo>
                  <a:close/>
                </a:path>
              </a:pathLst>
            </a:custGeom>
            <a:solidFill>
              <a:srgbClr val="A1C3FA"/>
            </a:solidFill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1"/>
            <p:cNvSpPr/>
            <p:nvPr/>
          </p:nvSpPr>
          <p:spPr>
            <a:xfrm rot="-2700000">
              <a:off x="3599956" y="695260"/>
              <a:ext cx="1767975" cy="1573496"/>
            </a:xfrm>
            <a:custGeom>
              <a:avLst/>
              <a:gdLst/>
              <a:ahLst/>
              <a:cxnLst/>
              <a:rect l="l" t="t" r="r" b="b"/>
              <a:pathLst>
                <a:path w="285" h="253" extrusionOk="0">
                  <a:moveTo>
                    <a:pt x="28" y="0"/>
                  </a:moveTo>
                  <a:cubicBezTo>
                    <a:pt x="19" y="0"/>
                    <a:pt x="9" y="0"/>
                    <a:pt x="0" y="1"/>
                  </a:cubicBezTo>
                  <a:cubicBezTo>
                    <a:pt x="22" y="43"/>
                    <a:pt x="34" y="90"/>
                    <a:pt x="35" y="140"/>
                  </a:cubicBezTo>
                  <a:cubicBezTo>
                    <a:pt x="74" y="142"/>
                    <a:pt x="112" y="163"/>
                    <a:pt x="133" y="200"/>
                  </a:cubicBezTo>
                  <a:cubicBezTo>
                    <a:pt x="143" y="217"/>
                    <a:pt x="148" y="235"/>
                    <a:pt x="149" y="253"/>
                  </a:cubicBezTo>
                  <a:cubicBezTo>
                    <a:pt x="198" y="252"/>
                    <a:pt x="244" y="239"/>
                    <a:pt x="285" y="217"/>
                  </a:cubicBezTo>
                  <a:cubicBezTo>
                    <a:pt x="264" y="94"/>
                    <a:pt x="157" y="0"/>
                    <a:pt x="28" y="0"/>
                  </a:cubicBezTo>
                  <a:close/>
                </a:path>
              </a:pathLst>
            </a:custGeom>
            <a:solidFill>
              <a:srgbClr val="0944A1"/>
            </a:solidFill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1"/>
            <p:cNvSpPr txBox="1"/>
            <p:nvPr/>
          </p:nvSpPr>
          <p:spPr>
            <a:xfrm>
              <a:off x="3823913" y="1153125"/>
              <a:ext cx="1496100" cy="56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" sz="1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Vinculación</a:t>
              </a:r>
              <a:endParaRPr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4. Siguientes pasos.</a:t>
            </a:r>
            <a:endParaRPr/>
          </a:p>
        </p:txBody>
      </p:sp>
      <p:grpSp>
        <p:nvGrpSpPr>
          <p:cNvPr id="176" name="Google Shape;176;p32"/>
          <p:cNvGrpSpPr/>
          <p:nvPr/>
        </p:nvGrpSpPr>
        <p:grpSpPr>
          <a:xfrm>
            <a:off x="161125" y="1206295"/>
            <a:ext cx="8863360" cy="3668613"/>
            <a:chOff x="161125" y="1206295"/>
            <a:chExt cx="8863360" cy="3668613"/>
          </a:xfrm>
        </p:grpSpPr>
        <p:grpSp>
          <p:nvGrpSpPr>
            <p:cNvPr id="177" name="Google Shape;177;p32"/>
            <p:cNvGrpSpPr/>
            <p:nvPr/>
          </p:nvGrpSpPr>
          <p:grpSpPr>
            <a:xfrm>
              <a:off x="4388644" y="1206295"/>
              <a:ext cx="2456833" cy="3667429"/>
              <a:chOff x="986149" y="1687226"/>
              <a:chExt cx="1931776" cy="2201999"/>
            </a:xfrm>
          </p:grpSpPr>
          <p:sp>
            <p:nvSpPr>
              <p:cNvPr id="178" name="Google Shape;178;p32"/>
              <p:cNvSpPr txBox="1"/>
              <p:nvPr/>
            </p:nvSpPr>
            <p:spPr>
              <a:xfrm>
                <a:off x="986149" y="1687226"/>
                <a:ext cx="1041900" cy="374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s" sz="1900">
                    <a:solidFill>
                      <a:srgbClr val="858585"/>
                    </a:solidFill>
                    <a:latin typeface="Roboto"/>
                    <a:ea typeface="Roboto"/>
                    <a:cs typeface="Roboto"/>
                    <a:sym typeface="Roboto"/>
                  </a:rPr>
                  <a:t>Por definir</a:t>
                </a:r>
                <a:endParaRPr sz="19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79" name="Google Shape;179;p32"/>
              <p:cNvSpPr txBox="1"/>
              <p:nvPr/>
            </p:nvSpPr>
            <p:spPr>
              <a:xfrm>
                <a:off x="1235825" y="2695025"/>
                <a:ext cx="1505100" cy="446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611BB8"/>
                  </a:buClr>
                  <a:buSzPts val="1100"/>
                  <a:buFont typeface="Arial"/>
                  <a:buNone/>
                </a:pPr>
                <a:r>
                  <a:rPr lang="es" sz="2200" b="1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Paso 3:</a:t>
                </a:r>
                <a:endParaRPr sz="1000" b="1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80" name="Google Shape;180;p32"/>
              <p:cNvSpPr txBox="1"/>
              <p:nvPr/>
            </p:nvSpPr>
            <p:spPr>
              <a:xfrm>
                <a:off x="1215700" y="3151825"/>
                <a:ext cx="1545600" cy="73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s" sz="1300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Diseño de convocatoria y estrategia de difusión. </a:t>
                </a:r>
                <a:endParaRPr sz="8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cxnSp>
            <p:nvCxnSpPr>
              <p:cNvPr id="181" name="Google Shape;181;p32"/>
              <p:cNvCxnSpPr/>
              <p:nvPr/>
            </p:nvCxnSpPr>
            <p:spPr>
              <a:xfrm>
                <a:off x="2180202" y="1695421"/>
                <a:ext cx="718500" cy="741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2C2C2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sp>
            <p:nvSpPr>
              <p:cNvPr id="182" name="Google Shape;182;p32"/>
              <p:cNvSpPr/>
              <p:nvPr/>
            </p:nvSpPr>
            <p:spPr>
              <a:xfrm flipH="1">
                <a:off x="1083025" y="2306625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C2C2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/>
                  <a:t>  </a:t>
                </a:r>
                <a:endParaRPr/>
              </a:p>
            </p:txBody>
          </p:sp>
          <p:sp>
            <p:nvSpPr>
              <p:cNvPr id="183" name="Google Shape;183;p32"/>
              <p:cNvSpPr/>
              <p:nvPr/>
            </p:nvSpPr>
            <p:spPr>
              <a:xfrm>
                <a:off x="1083125" y="2460449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8585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" name="Google Shape;184;p32"/>
            <p:cNvGrpSpPr/>
            <p:nvPr/>
          </p:nvGrpSpPr>
          <p:grpSpPr>
            <a:xfrm>
              <a:off x="6690859" y="1219925"/>
              <a:ext cx="2333626" cy="3653780"/>
              <a:chOff x="1083025" y="1695421"/>
              <a:chExt cx="1834900" cy="2193804"/>
            </a:xfrm>
          </p:grpSpPr>
          <p:sp>
            <p:nvSpPr>
              <p:cNvPr id="185" name="Google Shape;185;p32"/>
              <p:cNvSpPr txBox="1"/>
              <p:nvPr/>
            </p:nvSpPr>
            <p:spPr>
              <a:xfrm>
                <a:off x="1235825" y="2695025"/>
                <a:ext cx="1505100" cy="446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marR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 sz="2200" b="1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Paso 4:</a:t>
                </a:r>
                <a:endParaRPr sz="1000" b="1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86" name="Google Shape;186;p32"/>
              <p:cNvSpPr txBox="1"/>
              <p:nvPr/>
            </p:nvSpPr>
            <p:spPr>
              <a:xfrm>
                <a:off x="1215700" y="3151825"/>
                <a:ext cx="1545600" cy="73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611BB8"/>
                  </a:buClr>
                  <a:buSzPts val="1100"/>
                  <a:buFont typeface="Arial"/>
                  <a:buNone/>
                </a:pPr>
                <a:r>
                  <a:rPr lang="es" sz="1300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Inicio del programa</a:t>
                </a:r>
                <a:endParaRPr sz="8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1600"/>
                  </a:spcBef>
                  <a:spcAft>
                    <a:spcPts val="1600"/>
                  </a:spcAft>
                  <a:buNone/>
                </a:pPr>
                <a:endParaRPr sz="8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cxnSp>
            <p:nvCxnSpPr>
              <p:cNvPr id="187" name="Google Shape;187;p32"/>
              <p:cNvCxnSpPr/>
              <p:nvPr/>
            </p:nvCxnSpPr>
            <p:spPr>
              <a:xfrm>
                <a:off x="2180202" y="1695421"/>
                <a:ext cx="718500" cy="741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C2C2C2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sp>
            <p:nvSpPr>
              <p:cNvPr id="188" name="Google Shape;188;p32"/>
              <p:cNvSpPr/>
              <p:nvPr/>
            </p:nvSpPr>
            <p:spPr>
              <a:xfrm flipH="1">
                <a:off x="1083025" y="2306625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C2C2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/>
                  <a:t>  </a:t>
                </a:r>
                <a:endParaRPr/>
              </a:p>
            </p:txBody>
          </p:sp>
          <p:sp>
            <p:nvSpPr>
              <p:cNvPr id="189" name="Google Shape;189;p32"/>
              <p:cNvSpPr/>
              <p:nvPr/>
            </p:nvSpPr>
            <p:spPr>
              <a:xfrm>
                <a:off x="1083125" y="2460449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8585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0" name="Google Shape;190;p32"/>
            <p:cNvGrpSpPr/>
            <p:nvPr/>
          </p:nvGrpSpPr>
          <p:grpSpPr>
            <a:xfrm>
              <a:off x="161125" y="2239088"/>
              <a:ext cx="2333626" cy="2635820"/>
              <a:chOff x="1083025" y="2306625"/>
              <a:chExt cx="1834900" cy="1582600"/>
            </a:xfrm>
          </p:grpSpPr>
          <p:sp>
            <p:nvSpPr>
              <p:cNvPr id="191" name="Google Shape;191;p32"/>
              <p:cNvSpPr txBox="1"/>
              <p:nvPr/>
            </p:nvSpPr>
            <p:spPr>
              <a:xfrm>
                <a:off x="1235825" y="2695025"/>
                <a:ext cx="1505100" cy="446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 sz="2100" b="1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Paso 1:</a:t>
                </a:r>
                <a:endParaRPr sz="2100" b="1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92" name="Google Shape;192;p32"/>
              <p:cNvSpPr txBox="1"/>
              <p:nvPr/>
            </p:nvSpPr>
            <p:spPr>
              <a:xfrm>
                <a:off x="1215700" y="3151825"/>
                <a:ext cx="1545600" cy="73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s" sz="1300">
                    <a:solidFill>
                      <a:srgbClr val="93C47D"/>
                    </a:solidFill>
                    <a:latin typeface="Roboto"/>
                    <a:ea typeface="Roboto"/>
                    <a:cs typeface="Roboto"/>
                    <a:sym typeface="Roboto"/>
                  </a:rPr>
                  <a:t>Estructura de trabajo y acuerdos de equipo motor. 1 h</a:t>
                </a:r>
                <a:endParaRPr sz="1300">
                  <a:solidFill>
                    <a:srgbClr val="93C47D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93" name="Google Shape;193;p32"/>
              <p:cNvSpPr/>
              <p:nvPr/>
            </p:nvSpPr>
            <p:spPr>
              <a:xfrm flipH="1">
                <a:off x="1083025" y="2306625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0D5D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/>
                  <a:t>  </a:t>
                </a:r>
                <a:endParaRPr/>
              </a:p>
            </p:txBody>
          </p:sp>
          <p:sp>
            <p:nvSpPr>
              <p:cNvPr id="194" name="Google Shape;194;p32"/>
              <p:cNvSpPr/>
              <p:nvPr/>
            </p:nvSpPr>
            <p:spPr>
              <a:xfrm>
                <a:off x="1083125" y="2460449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0944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5" name="Google Shape;195;p32"/>
            <p:cNvGrpSpPr/>
            <p:nvPr/>
          </p:nvGrpSpPr>
          <p:grpSpPr>
            <a:xfrm>
              <a:off x="2334646" y="1221128"/>
              <a:ext cx="2333626" cy="3653780"/>
              <a:chOff x="1083025" y="1695421"/>
              <a:chExt cx="1834900" cy="2193804"/>
            </a:xfrm>
          </p:grpSpPr>
          <p:sp>
            <p:nvSpPr>
              <p:cNvPr id="196" name="Google Shape;196;p32"/>
              <p:cNvSpPr txBox="1"/>
              <p:nvPr/>
            </p:nvSpPr>
            <p:spPr>
              <a:xfrm>
                <a:off x="1235825" y="2695025"/>
                <a:ext cx="1505100" cy="446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 sz="2200" b="1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Paso 2:</a:t>
                </a:r>
                <a:endParaRPr sz="2200" b="1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97" name="Google Shape;197;p32"/>
              <p:cNvSpPr txBox="1"/>
              <p:nvPr/>
            </p:nvSpPr>
            <p:spPr>
              <a:xfrm>
                <a:off x="1215700" y="3151825"/>
                <a:ext cx="1545600" cy="73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 sz="1300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Co-diseño de metodología de trabajo conjuntando los conocimientos y experiencias del equipo.</a:t>
                </a:r>
                <a:br>
                  <a:rPr lang="es" sz="1300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</a:br>
                <a:r>
                  <a:rPr lang="es" sz="1300">
                    <a:solidFill>
                      <a:srgbClr val="0C58D3"/>
                    </a:solidFill>
                    <a:latin typeface="Roboto"/>
                    <a:ea typeface="Roboto"/>
                    <a:cs typeface="Roboto"/>
                    <a:sym typeface="Roboto"/>
                  </a:rPr>
                  <a:t>3 h.</a:t>
                </a:r>
                <a:endParaRPr sz="8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1600"/>
                  </a:spcBef>
                  <a:spcAft>
                    <a:spcPts val="0"/>
                  </a:spcAft>
                  <a:buClr>
                    <a:srgbClr val="611BB8"/>
                  </a:buClr>
                  <a:buSzPts val="1100"/>
                  <a:buFont typeface="Arial"/>
                  <a:buNone/>
                </a:pPr>
                <a:endParaRPr sz="13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1600"/>
                  </a:spcBef>
                  <a:spcAft>
                    <a:spcPts val="1600"/>
                  </a:spcAft>
                  <a:buNone/>
                </a:pPr>
                <a:endParaRPr sz="800">
                  <a:solidFill>
                    <a:srgbClr val="0C58D3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98" name="Google Shape;198;p32"/>
              <p:cNvSpPr/>
              <p:nvPr/>
            </p:nvSpPr>
            <p:spPr>
              <a:xfrm flipH="1">
                <a:off x="1083025" y="2306625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0D5DD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"/>
                  <a:t>  </a:t>
                </a:r>
                <a:endParaRPr/>
              </a:p>
            </p:txBody>
          </p:sp>
          <p:sp>
            <p:nvSpPr>
              <p:cNvPr id="199" name="Google Shape;199;p32"/>
              <p:cNvSpPr/>
              <p:nvPr/>
            </p:nvSpPr>
            <p:spPr>
              <a:xfrm>
                <a:off x="1083125" y="2460449"/>
                <a:ext cx="1834800" cy="143400"/>
              </a:xfrm>
              <a:prstGeom prst="parallelogram">
                <a:avLst>
                  <a:gd name="adj" fmla="val 96952"/>
                </a:avLst>
              </a:prstGeom>
              <a:solidFill>
                <a:srgbClr val="0944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200" name="Google Shape;200;p32"/>
              <p:cNvCxnSpPr/>
              <p:nvPr/>
            </p:nvCxnSpPr>
            <p:spPr>
              <a:xfrm>
                <a:off x="2180202" y="1695421"/>
                <a:ext cx="718500" cy="741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0D5DDF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</p:grpSp>
      </p:grpSp>
      <p:sp>
        <p:nvSpPr>
          <p:cNvPr id="201" name="Google Shape;201;p32"/>
          <p:cNvSpPr txBox="1"/>
          <p:nvPr/>
        </p:nvSpPr>
        <p:spPr>
          <a:xfrm>
            <a:off x="311700" y="1304449"/>
            <a:ext cx="1508400" cy="7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Viernes 10 </a:t>
            </a:r>
            <a:br>
              <a:rPr lang="es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s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5 pm</a:t>
            </a:r>
            <a:endParaRPr sz="1800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2" name="Google Shape;202;p32"/>
          <p:cNvSpPr txBox="1"/>
          <p:nvPr/>
        </p:nvSpPr>
        <p:spPr>
          <a:xfrm>
            <a:off x="1927925" y="1304449"/>
            <a:ext cx="1508400" cy="7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Lunes 13 </a:t>
            </a:r>
            <a:br>
              <a:rPr lang="es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s" sz="1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3pm-6pm</a:t>
            </a:r>
            <a:endParaRPr sz="1800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203" name="Google Shape;203;p32"/>
          <p:cNvCxnSpPr/>
          <p:nvPr/>
        </p:nvCxnSpPr>
        <p:spPr>
          <a:xfrm>
            <a:off x="1505411" y="1304453"/>
            <a:ext cx="913800" cy="1235700"/>
          </a:xfrm>
          <a:prstGeom prst="straightConnector1">
            <a:avLst/>
          </a:prstGeom>
          <a:noFill/>
          <a:ln w="9525" cap="flat" cmpd="sng">
            <a:solidFill>
              <a:srgbClr val="0D5DD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4" name="Google Shape;204;p32"/>
          <p:cNvSpPr txBox="1"/>
          <p:nvPr/>
        </p:nvSpPr>
        <p:spPr>
          <a:xfrm>
            <a:off x="6565194" y="1206295"/>
            <a:ext cx="1325100" cy="62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9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Por definir</a:t>
            </a:r>
            <a:endParaRPr sz="1900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5. Acuerdos.</a:t>
            </a:r>
            <a:endParaRPr/>
          </a:p>
        </p:txBody>
      </p:sp>
      <p:sp>
        <p:nvSpPr>
          <p:cNvPr id="210" name="Google Shape;210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La profa Cori seguirá en comunicación con Jesús Esparza para tema de logos y $, lunes.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La profa Ili dará seguimiento con Narciso, a más tardar el 20 de julio ya se tiene que tener listo el logo del proyecto.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Irvin creará fichas de responsabilidades y funciones de la estructura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Misheyla enviará calendario compartido.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Irvin enviará correo con carpeta de drive. 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211" name="Google Shape;211;p33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372</Words>
  <Application>Microsoft Macintosh PowerPoint</Application>
  <PresentationFormat>On-screen Show (16:9)</PresentationFormat>
  <Paragraphs>70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Raleway</vt:lpstr>
      <vt:lpstr>Source Sans Pro</vt:lpstr>
      <vt:lpstr>Roboto</vt:lpstr>
      <vt:lpstr>Simple Light</vt:lpstr>
      <vt:lpstr>Plum</vt:lpstr>
      <vt:lpstr> PROYECTO LILA Reunión ENACTUS UTM-ECOOS 10/07/20</vt:lpstr>
      <vt:lpstr>Gestión de reuniones efectivas</vt:lpstr>
      <vt:lpstr>Orden del día.</vt:lpstr>
      <vt:lpstr>Retomar los acuerdos y avances de la última sesión. </vt:lpstr>
      <vt:lpstr>2. Acuerdos de convivencia de equipo.</vt:lpstr>
      <vt:lpstr>3. Estructura organizacional</vt:lpstr>
      <vt:lpstr>PowerPoint Presentation</vt:lpstr>
      <vt:lpstr>4. Siguientes pasos.</vt:lpstr>
      <vt:lpstr>5. Acuerdos.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PROYECTO LILA Reunión ENACTUS UTM-ECOOS 10/07/20</dc:title>
  <cp:lastModifiedBy>Microsoft Office User</cp:lastModifiedBy>
  <cp:revision>1</cp:revision>
  <dcterms:modified xsi:type="dcterms:W3CDTF">2021-08-13T16:18:23Z</dcterms:modified>
</cp:coreProperties>
</file>