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Raleway" pitchFamily="2" charset="77"/>
      <p:regular r:id="rId11"/>
      <p:bold r:id="rId12"/>
      <p:italic r:id="rId13"/>
      <p:boldItalic r:id="rId14"/>
    </p:embeddedFont>
    <p:embeddedFont>
      <p:font typeface="Roboto" panose="02000000000000000000" pitchFamily="2" charset="0"/>
      <p:regular r:id="rId15"/>
      <p:bold r:id="rId16"/>
      <p:italic r:id="rId17"/>
      <p:boldItalic r:id="rId18"/>
    </p:embeddedFont>
    <p:embeddedFont>
      <p:font typeface="Source Sans Pro" panose="020B0503030403020204" pitchFamily="3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C7EFDC9-9762-4FE5-A3D6-93AE303FA980}">
  <a:tblStyle styleId="{BC7EFDC9-9762-4FE5-A3D6-93AE303FA98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9"/>
  </p:normalViewPr>
  <p:slideViewPr>
    <p:cSldViewPr snapToGrid="0">
      <p:cViewPr varScale="1">
        <p:scale>
          <a:sx n="136" d="100"/>
          <a:sy n="136" d="100"/>
        </p:scale>
        <p:origin x="42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8b37c9db77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8b37c9db77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8b37c9db77_2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8b37c9db77_2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8b37c9db77_2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8b37c9db77_2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8b37c9db77_2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8b37c9db77_2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8b37c9db77_2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8b37c9db77_2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8b37c9db77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8b37c9db77_1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8b37c9db77_2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8b37c9db77_2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ctrTitle"/>
          </p:nvPr>
        </p:nvSpPr>
        <p:spPr>
          <a:xfrm>
            <a:off x="231133" y="3392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aseline="30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aseline="30000"/>
              <a:t>PROYECTO LILA</a:t>
            </a:r>
            <a:endParaRPr baseline="30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aseline="30000"/>
              <a:t>Reunión ENACTUS UTM-ECOOS</a:t>
            </a:r>
            <a:br>
              <a:rPr lang="es" baseline="30000"/>
            </a:br>
            <a:r>
              <a:rPr lang="es" baseline="30000"/>
              <a:t>6/07/20</a:t>
            </a:r>
            <a:endParaRPr baseline="30000"/>
          </a:p>
        </p:txBody>
      </p:sp>
      <p:sp>
        <p:nvSpPr>
          <p:cNvPr id="59" name="Google Shape;59;p13"/>
          <p:cNvSpPr txBox="1">
            <a:spLocks noGrp="1"/>
          </p:cNvSpPr>
          <p:nvPr>
            <p:ph type="title" idx="4294967295"/>
          </p:nvPr>
        </p:nvSpPr>
        <p:spPr>
          <a:xfrm>
            <a:off x="1992000" y="2781775"/>
            <a:ext cx="5392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rgbClr val="FFFFFF"/>
                </a:solidFill>
              </a:rPr>
              <a:t>Objetivo de la reunión: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1"/>
          </p:nvPr>
        </p:nvSpPr>
        <p:spPr>
          <a:xfrm>
            <a:off x="1241550" y="3583250"/>
            <a:ext cx="6383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600">
                <a:solidFill>
                  <a:schemeClr val="lt1"/>
                </a:solidFill>
              </a:rPr>
              <a:t>Generar un piso común de trabajo. </a:t>
            </a:r>
            <a:endParaRPr sz="2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Gestión de reuniones efectivas</a:t>
            </a:r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7208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700"/>
              <a:t>Roles.</a:t>
            </a:r>
            <a:endParaRPr sz="2700"/>
          </a:p>
          <a:p>
            <a:pPr marL="457200" lvl="0" indent="-400050" algn="l" rtl="0">
              <a:spcBef>
                <a:spcPts val="1600"/>
              </a:spcBef>
              <a:spcAft>
                <a:spcPts val="0"/>
              </a:spcAft>
              <a:buSzPts val="2700"/>
              <a:buChar char="●"/>
            </a:pPr>
            <a:r>
              <a:rPr lang="es" sz="2700"/>
              <a:t>Moderador: Irvin</a:t>
            </a:r>
            <a:endParaRPr sz="2700"/>
          </a:p>
          <a:p>
            <a:pPr marL="457200" lvl="0" indent="-400050" algn="l" rtl="0">
              <a:spcBef>
                <a:spcPts val="0"/>
              </a:spcBef>
              <a:spcAft>
                <a:spcPts val="0"/>
              </a:spcAft>
              <a:buSzPts val="2700"/>
              <a:buChar char="●"/>
            </a:pPr>
            <a:r>
              <a:rPr lang="es" sz="2700"/>
              <a:t>Guardiana del tiempo: Iliana</a:t>
            </a:r>
            <a:endParaRPr sz="2700"/>
          </a:p>
          <a:p>
            <a:pPr marL="457200" lvl="0" indent="-400050" algn="l" rtl="0">
              <a:spcBef>
                <a:spcPts val="0"/>
              </a:spcBef>
              <a:spcAft>
                <a:spcPts val="0"/>
              </a:spcAft>
              <a:buSzPts val="2700"/>
              <a:buChar char="●"/>
            </a:pPr>
            <a:r>
              <a:rPr lang="es" sz="2700"/>
              <a:t>Secretaria: Misheyla</a:t>
            </a:r>
            <a:endParaRPr sz="2700"/>
          </a:p>
        </p:txBody>
      </p:sp>
      <p:sp>
        <p:nvSpPr>
          <p:cNvPr id="67" name="Google Shape;67;p14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Orden del día.</a:t>
            </a:r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Mapa de expectativas.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Dudas de parte de ECOOS.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Propuesta de siguientes pasos. 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Acuerdos.</a:t>
            </a:r>
            <a:endParaRPr sz="2800"/>
          </a:p>
        </p:txBody>
      </p:sp>
      <p:sp>
        <p:nvSpPr>
          <p:cNvPr id="74" name="Google Shape;74;p15"/>
          <p:cNvSpPr/>
          <p:nvPr/>
        </p:nvSpPr>
        <p:spPr>
          <a:xfrm>
            <a:off x="8893200" y="-1525"/>
            <a:ext cx="250800" cy="51435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15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>
            <a:spLocks noGrp="1"/>
          </p:cNvSpPr>
          <p:nvPr>
            <p:ph type="title"/>
          </p:nvPr>
        </p:nvSpPr>
        <p:spPr>
          <a:xfrm>
            <a:off x="0" y="-1525"/>
            <a:ext cx="48213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s"/>
              <a:t>Mapa de expectativas:</a:t>
            </a:r>
            <a:endParaRPr/>
          </a:p>
        </p:txBody>
      </p:sp>
      <p:graphicFrame>
        <p:nvGraphicFramePr>
          <p:cNvPr id="81" name="Google Shape;81;p16"/>
          <p:cNvGraphicFramePr/>
          <p:nvPr/>
        </p:nvGraphicFramePr>
        <p:xfrm>
          <a:off x="230200" y="70244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{BC7EFDC9-9762-4FE5-A3D6-93AE303FA980}</a:tableStyleId>
              </a:tblPr>
              <a:tblGrid>
                <a:gridCol w="85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8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2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48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¿Cuál es tu expectativa? ¿Qué te gustaría que sucediera?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100"/>
                        <a:buFont typeface="Arial"/>
                        <a:buNone/>
                      </a:pPr>
                      <a:r>
                        <a:rPr lang="es">
                          <a:solidFill>
                            <a:schemeClr val="dk2"/>
                          </a:solidFill>
                        </a:rPr>
                        <a:t>¿Cuánto tiempo dispones para invertir en el proyecto? Indicar días y horarios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8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Iliana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Trabajar (otra vez) todos juntos, fortalecer los lazos de amistad y trabajo, saber que podemos confiar los unos a los otros. Conservar evidencias e información de la forma en que trabajaremos.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Julio-Oct trabajo en línea, el tiempo que se necesite, con adaptación a los  horarios.  20 hrs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7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Corina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Compartir la adrenalina de trabajar conjuntamente, Cumplir la meta, y con resultados palpables.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Mientras dure la cuarentena se tiene la disponibilidad. 20 hrs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7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Karen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Personal, aprender nuevas técnicas y metodologías.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Proyecto: Aumentar la red de impacto de Enactus.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25 hrs a la semana.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6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Jocelyn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Lograr emprendimientos colectivos de mujeres visibles, hechos realidad.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de julio a diciembre, L a V, 20 hrs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7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Mish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Fortalecer el lazo de colaboración ECOOS-ENACTUS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20 hrs. 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7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Irvin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Cumplir más de la meta proyectada, buscar nuevos fondos para abrir la convocatoria a nivel nacional.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de 25 a 30 hrs. 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2" name="Google Shape;82;p16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" name="Google Shape;87;p17"/>
          <p:cNvGraphicFramePr/>
          <p:nvPr/>
        </p:nvGraphicFramePr>
        <p:xfrm>
          <a:off x="0" y="-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{BC7EFDC9-9762-4FE5-A3D6-93AE303FA980}</a:tableStyleId>
              </a:tblPr>
              <a:tblGrid>
                <a:gridCol w="1101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5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02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03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Actitud ante el riesgo: ¿Qué cosas podrían salir mal?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¿Podemos adelantar un plan B?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s"/>
                        <a:t>Co-creación:</a:t>
                      </a: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s"/>
                        <a:t>¿Qué compromisos puedes hacer?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1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Iliana</a:t>
                      </a:r>
                      <a:endParaRPr/>
                    </a:p>
                  </a:txBody>
                  <a:tcPr marL="91425" marR="91425" marT="91425" marB="91425"/>
                </a:tc>
                <a:tc rowSpan="6">
                  <a:txBody>
                    <a:bodyPr/>
                    <a:lstStyle/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AutoNum type="arabicPeriod"/>
                      </a:pPr>
                      <a:r>
                        <a:rPr lang="es"/>
                        <a:t>Que invirtamos tiempo y no haya reembolsos $$.</a:t>
                      </a:r>
                      <a:endParaRPr/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AutoNum type="arabicPeriod"/>
                      </a:pPr>
                      <a:r>
                        <a:rPr lang="es"/>
                        <a:t>No cumplir con la meta. </a:t>
                      </a:r>
                      <a:endParaRPr/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AutoNum type="arabicPeriod"/>
                      </a:pPr>
                      <a:r>
                        <a:rPr lang="es"/>
                        <a:t>Que las chicas por necesidades económicas no puedan terminar el curso.</a:t>
                      </a:r>
                      <a:endParaRPr/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AutoNum type="arabicPeriod"/>
                      </a:pPr>
                      <a:r>
                        <a:rPr lang="es"/>
                        <a:t>Poca/nula participación de nuestro grupo objetivo.</a:t>
                      </a:r>
                      <a:endParaRPr/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AutoNum type="arabicPeriod"/>
                      </a:pPr>
                      <a:r>
                        <a:rPr lang="es"/>
                        <a:t>Conflictos en el equipo, int./ext. .</a:t>
                      </a:r>
                      <a:endParaRPr/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AutoNum type="arabicPeriod"/>
                      </a:pPr>
                      <a:r>
                        <a:rPr lang="es"/>
                        <a:t>Problema de comunicación.</a:t>
                      </a:r>
                      <a:endParaRPr/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AutoNum type="arabicPeriod"/>
                      </a:pPr>
                      <a:r>
                        <a:rPr lang="es"/>
                        <a:t>Poco tiempo para formación.</a:t>
                      </a:r>
                      <a:endParaRPr/>
                    </a:p>
                  </a:txBody>
                  <a:tcPr marL="91425" marR="91425" marT="91425" marB="91425"/>
                </a:tc>
                <a:tc rowSpan="6">
                  <a:txBody>
                    <a:bodyPr/>
                    <a:lstStyle/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AutoNum type="arabicPeriod"/>
                      </a:pPr>
                      <a:r>
                        <a:rPr lang="es"/>
                        <a:t>Dar seguimiento con Jesús Esparza para definir entregables mensuales y fechas de transferencia $$. </a:t>
                      </a:r>
                      <a:endParaRPr/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AutoNum type="arabicPeriod"/>
                      </a:pPr>
                      <a:r>
                        <a:rPr lang="es"/>
                        <a:t>Crear una estrategia de comunicación/difusión robusta. </a:t>
                      </a:r>
                      <a:endParaRPr/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AutoNum type="arabicPeriod"/>
                      </a:pPr>
                      <a:r>
                        <a:rPr lang="es"/>
                        <a:t>Hacer un mapeo/ directorio de contactos.</a:t>
                      </a:r>
                      <a:endParaRPr/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AutoNum type="arabicPeriod"/>
                      </a:pPr>
                      <a:r>
                        <a:rPr lang="es"/>
                        <a:t>Buscar alianzas que aporten $$.</a:t>
                      </a:r>
                      <a:endParaRPr/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AutoNum type="arabicPeriod"/>
                      </a:pPr>
                      <a:r>
                        <a:rPr lang="es"/>
                        <a:t>Recurrir al IODEMC.</a:t>
                      </a:r>
                      <a:endParaRPr/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AutoNum type="arabicPeriod"/>
                      </a:pPr>
                      <a:r>
                        <a:rPr lang="es"/>
                        <a:t>Considerar un fondo $$ de recargas telefónicas para las participantes. </a:t>
                      </a:r>
                      <a:endParaRPr/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AutoNum type="arabicPeriod"/>
                      </a:pPr>
                      <a:r>
                        <a:rPr lang="es"/>
                        <a:t>Generar acuerdos de convivencia/trabajo.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Decir las cosas que nos incomoden y ser transparentes. 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61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Corina</a:t>
                      </a:r>
                      <a:endParaRPr/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en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Seguimiento con Jesús Esparza.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Contactar al IODEMC y grupo MIT.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61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Karen</a:t>
                      </a:r>
                      <a:endParaRPr/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en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8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Jocelyn</a:t>
                      </a:r>
                      <a:endParaRPr/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en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8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Mish</a:t>
                      </a:r>
                      <a:endParaRPr/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en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19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Irvin</a:t>
                      </a:r>
                      <a:endParaRPr/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en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rgbClr val="000000"/>
                </a:solidFill>
              </a:rPr>
              <a:t>2. </a:t>
            </a:r>
            <a:r>
              <a:rPr lang="es" sz="2800" b="0">
                <a:solidFill>
                  <a:srgbClr val="000000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Dudas de parte de ECOOS.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Confirmar logotipos (Enactus México, Enactus UTM, City Banamex y ECOOS) que van a aparecer en el material digital </a:t>
            </a:r>
            <a:r>
              <a:rPr lang="es">
                <a:solidFill>
                  <a:srgbClr val="701C7F"/>
                </a:solidFill>
              </a:rPr>
              <a:t>(Profa Cori, lo validará).</a:t>
            </a:r>
            <a:endParaRPr>
              <a:solidFill>
                <a:srgbClr val="701C7F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Conformar un equipo de trabajo de Enactus UTM para el diseño de imagen y comunicación del proyecto LILA. Podríamos liberar prácticas o voluntariado. </a:t>
            </a:r>
            <a:r>
              <a:rPr lang="es">
                <a:solidFill>
                  <a:srgbClr val="701C7F"/>
                </a:solidFill>
              </a:rPr>
              <a:t>Profa Ili validará con Narciso</a:t>
            </a:r>
            <a:endParaRPr>
              <a:solidFill>
                <a:srgbClr val="701C7F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¿Podemos abrir la convocatoria a todo Oaxaca? </a:t>
            </a:r>
            <a:r>
              <a:rPr lang="es">
                <a:solidFill>
                  <a:srgbClr val="701C7F"/>
                </a:solidFill>
              </a:rPr>
              <a:t>Sí.</a:t>
            </a:r>
            <a:endParaRPr>
              <a:solidFill>
                <a:srgbClr val="701C7F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¿Puede comprometerse ENACTUS UTM o la UTM en otorgar un diploma? </a:t>
            </a:r>
            <a:r>
              <a:rPr lang="es">
                <a:solidFill>
                  <a:srgbClr val="701C7F"/>
                </a:solidFill>
              </a:rPr>
              <a:t>Enactus UTM sí...</a:t>
            </a:r>
            <a:endParaRPr>
              <a:solidFill>
                <a:srgbClr val="701C7F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s">
                <a:solidFill>
                  <a:schemeClr val="dk2"/>
                </a:solidFill>
              </a:rPr>
              <a:t>3. Propuesta de siguientes pasos.</a:t>
            </a:r>
            <a:endParaRPr/>
          </a:p>
        </p:txBody>
      </p:sp>
      <p:sp>
        <p:nvSpPr>
          <p:cNvPr id="99" name="Google Shape;99;p19"/>
          <p:cNvSpPr txBox="1"/>
          <p:nvPr/>
        </p:nvSpPr>
        <p:spPr>
          <a:xfrm>
            <a:off x="311700" y="1304449"/>
            <a:ext cx="1508400" cy="7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8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  <a:t>Viernes 10 </a:t>
            </a:r>
            <a:br>
              <a:rPr lang="es" sz="18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s" sz="18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  <a:t>5 pm</a:t>
            </a:r>
            <a:endParaRPr sz="1800">
              <a:solidFill>
                <a:srgbClr val="85858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00" name="Google Shape;100;p19"/>
          <p:cNvGrpSpPr/>
          <p:nvPr/>
        </p:nvGrpSpPr>
        <p:grpSpPr>
          <a:xfrm>
            <a:off x="161125" y="1017740"/>
            <a:ext cx="8863360" cy="3857169"/>
            <a:chOff x="161125" y="1017740"/>
            <a:chExt cx="8863360" cy="3857169"/>
          </a:xfrm>
        </p:grpSpPr>
        <p:grpSp>
          <p:nvGrpSpPr>
            <p:cNvPr id="101" name="Google Shape;101;p19"/>
            <p:cNvGrpSpPr/>
            <p:nvPr/>
          </p:nvGrpSpPr>
          <p:grpSpPr>
            <a:xfrm>
              <a:off x="4388644" y="1206295"/>
              <a:ext cx="2456833" cy="3667429"/>
              <a:chOff x="986149" y="1687226"/>
              <a:chExt cx="1931776" cy="2201999"/>
            </a:xfrm>
          </p:grpSpPr>
          <p:sp>
            <p:nvSpPr>
              <p:cNvPr id="102" name="Google Shape;102;p19"/>
              <p:cNvSpPr txBox="1"/>
              <p:nvPr/>
            </p:nvSpPr>
            <p:spPr>
              <a:xfrm>
                <a:off x="986149" y="1687226"/>
                <a:ext cx="1041900" cy="374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s" sz="1900">
                    <a:solidFill>
                      <a:srgbClr val="858585"/>
                    </a:solidFill>
                    <a:latin typeface="Roboto"/>
                    <a:ea typeface="Roboto"/>
                    <a:cs typeface="Roboto"/>
                    <a:sym typeface="Roboto"/>
                  </a:rPr>
                  <a:t>Por definir</a:t>
                </a:r>
                <a:endParaRPr sz="1900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03" name="Google Shape;103;p19"/>
              <p:cNvSpPr txBox="1"/>
              <p:nvPr/>
            </p:nvSpPr>
            <p:spPr>
              <a:xfrm>
                <a:off x="1235825" y="2695025"/>
                <a:ext cx="1505100" cy="446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s" sz="2200" b="1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  <a:t>Paso 3:</a:t>
                </a:r>
                <a:endParaRPr sz="1000" b="1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04" name="Google Shape;104;p19"/>
              <p:cNvSpPr txBox="1"/>
              <p:nvPr/>
            </p:nvSpPr>
            <p:spPr>
              <a:xfrm>
                <a:off x="1215700" y="3151825"/>
                <a:ext cx="1545600" cy="73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s" sz="1300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  <a:t>Diseño de convocatoria y estrategia de difusión. </a:t>
                </a:r>
                <a:endParaRPr sz="800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cxnSp>
            <p:nvCxnSpPr>
              <p:cNvPr id="105" name="Google Shape;105;p19"/>
              <p:cNvCxnSpPr/>
              <p:nvPr/>
            </p:nvCxnSpPr>
            <p:spPr>
              <a:xfrm>
                <a:off x="2180202" y="1695421"/>
                <a:ext cx="718500" cy="741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2C2C2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sp>
            <p:nvSpPr>
              <p:cNvPr id="106" name="Google Shape;106;p19"/>
              <p:cNvSpPr/>
              <p:nvPr/>
            </p:nvSpPr>
            <p:spPr>
              <a:xfrm flipH="1">
                <a:off x="1083025" y="2306625"/>
                <a:ext cx="1834800" cy="143400"/>
              </a:xfrm>
              <a:prstGeom prst="parallelogram">
                <a:avLst>
                  <a:gd name="adj" fmla="val 96952"/>
                </a:avLst>
              </a:prstGeom>
              <a:solidFill>
                <a:srgbClr val="C2C2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/>
                  <a:t>  </a:t>
                </a:r>
                <a:endParaRPr/>
              </a:p>
            </p:txBody>
          </p:sp>
          <p:sp>
            <p:nvSpPr>
              <p:cNvPr id="107" name="Google Shape;107;p19"/>
              <p:cNvSpPr/>
              <p:nvPr/>
            </p:nvSpPr>
            <p:spPr>
              <a:xfrm>
                <a:off x="1083125" y="2460449"/>
                <a:ext cx="1834800" cy="143400"/>
              </a:xfrm>
              <a:prstGeom prst="parallelogram">
                <a:avLst>
                  <a:gd name="adj" fmla="val 96952"/>
                </a:avLst>
              </a:prstGeom>
              <a:solidFill>
                <a:srgbClr val="8585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8" name="Google Shape;108;p19"/>
            <p:cNvGrpSpPr/>
            <p:nvPr/>
          </p:nvGrpSpPr>
          <p:grpSpPr>
            <a:xfrm>
              <a:off x="6690859" y="1017740"/>
              <a:ext cx="2333626" cy="3855966"/>
              <a:chOff x="1083025" y="1574025"/>
              <a:chExt cx="1834900" cy="2315200"/>
            </a:xfrm>
          </p:grpSpPr>
          <p:sp>
            <p:nvSpPr>
              <p:cNvPr id="109" name="Google Shape;109;p19"/>
              <p:cNvSpPr txBox="1"/>
              <p:nvPr/>
            </p:nvSpPr>
            <p:spPr>
              <a:xfrm>
                <a:off x="1604274" y="1574025"/>
                <a:ext cx="624300" cy="241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endParaRPr sz="800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10" name="Google Shape;110;p19"/>
              <p:cNvSpPr txBox="1"/>
              <p:nvPr/>
            </p:nvSpPr>
            <p:spPr>
              <a:xfrm>
                <a:off x="1235825" y="2695025"/>
                <a:ext cx="1505100" cy="446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marR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 sz="2200" b="1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  <a:t>Paso 4:</a:t>
                </a:r>
                <a:endParaRPr sz="1000" b="1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11" name="Google Shape;111;p19"/>
              <p:cNvSpPr txBox="1"/>
              <p:nvPr/>
            </p:nvSpPr>
            <p:spPr>
              <a:xfrm>
                <a:off x="1215700" y="3151825"/>
                <a:ext cx="1545600" cy="73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s" sz="1300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  <a:t>Inicio del programa</a:t>
                </a:r>
                <a:endParaRPr sz="800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1600"/>
                  </a:spcBef>
                  <a:spcAft>
                    <a:spcPts val="1600"/>
                  </a:spcAft>
                  <a:buNone/>
                </a:pPr>
                <a:endParaRPr sz="800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cxnSp>
            <p:nvCxnSpPr>
              <p:cNvPr id="112" name="Google Shape;112;p19"/>
              <p:cNvCxnSpPr/>
              <p:nvPr/>
            </p:nvCxnSpPr>
            <p:spPr>
              <a:xfrm>
                <a:off x="2180202" y="1695421"/>
                <a:ext cx="718500" cy="741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2C2C2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sp>
            <p:nvSpPr>
              <p:cNvPr id="113" name="Google Shape;113;p19"/>
              <p:cNvSpPr/>
              <p:nvPr/>
            </p:nvSpPr>
            <p:spPr>
              <a:xfrm flipH="1">
                <a:off x="1083025" y="2306625"/>
                <a:ext cx="1834800" cy="143400"/>
              </a:xfrm>
              <a:prstGeom prst="parallelogram">
                <a:avLst>
                  <a:gd name="adj" fmla="val 96952"/>
                </a:avLst>
              </a:prstGeom>
              <a:solidFill>
                <a:srgbClr val="C2C2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/>
                  <a:t>  </a:t>
                </a:r>
                <a:endParaRPr/>
              </a:p>
            </p:txBody>
          </p:sp>
          <p:sp>
            <p:nvSpPr>
              <p:cNvPr id="114" name="Google Shape;114;p19"/>
              <p:cNvSpPr/>
              <p:nvPr/>
            </p:nvSpPr>
            <p:spPr>
              <a:xfrm>
                <a:off x="1083125" y="2460449"/>
                <a:ext cx="1834800" cy="143400"/>
              </a:xfrm>
              <a:prstGeom prst="parallelogram">
                <a:avLst>
                  <a:gd name="adj" fmla="val 96952"/>
                </a:avLst>
              </a:prstGeom>
              <a:solidFill>
                <a:srgbClr val="8585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5" name="Google Shape;115;p19"/>
            <p:cNvGrpSpPr/>
            <p:nvPr/>
          </p:nvGrpSpPr>
          <p:grpSpPr>
            <a:xfrm>
              <a:off x="161125" y="2239088"/>
              <a:ext cx="2333626" cy="2635820"/>
              <a:chOff x="1083025" y="2306625"/>
              <a:chExt cx="1834900" cy="1582600"/>
            </a:xfrm>
          </p:grpSpPr>
          <p:sp>
            <p:nvSpPr>
              <p:cNvPr id="116" name="Google Shape;116;p19"/>
              <p:cNvSpPr txBox="1"/>
              <p:nvPr/>
            </p:nvSpPr>
            <p:spPr>
              <a:xfrm>
                <a:off x="1235825" y="2695025"/>
                <a:ext cx="1505100" cy="446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 sz="2100" b="1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  <a:t>Paso 1:</a:t>
                </a:r>
                <a:endParaRPr sz="2100" b="1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17" name="Google Shape;117;p19"/>
              <p:cNvSpPr txBox="1"/>
              <p:nvPr/>
            </p:nvSpPr>
            <p:spPr>
              <a:xfrm>
                <a:off x="1215700" y="3151825"/>
                <a:ext cx="1545600" cy="73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s" sz="1300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  <a:t>Estructura de trabajo y acuerdos de equipo motor. 1 h</a:t>
                </a:r>
                <a:endParaRPr sz="13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18" name="Google Shape;118;p19"/>
              <p:cNvSpPr/>
              <p:nvPr/>
            </p:nvSpPr>
            <p:spPr>
              <a:xfrm flipH="1">
                <a:off x="1083025" y="2306625"/>
                <a:ext cx="1834800" cy="143400"/>
              </a:xfrm>
              <a:prstGeom prst="parallelogram">
                <a:avLst>
                  <a:gd name="adj" fmla="val 96952"/>
                </a:avLst>
              </a:prstGeom>
              <a:solidFill>
                <a:srgbClr val="0D5D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/>
                  <a:t>  </a:t>
                </a:r>
                <a:endParaRPr/>
              </a:p>
            </p:txBody>
          </p:sp>
          <p:sp>
            <p:nvSpPr>
              <p:cNvPr id="119" name="Google Shape;119;p19"/>
              <p:cNvSpPr/>
              <p:nvPr/>
            </p:nvSpPr>
            <p:spPr>
              <a:xfrm>
                <a:off x="1083125" y="2460449"/>
                <a:ext cx="1834800" cy="143400"/>
              </a:xfrm>
              <a:prstGeom prst="parallelogram">
                <a:avLst>
                  <a:gd name="adj" fmla="val 96952"/>
                </a:avLst>
              </a:prstGeom>
              <a:solidFill>
                <a:srgbClr val="0944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" name="Google Shape;120;p19"/>
            <p:cNvGrpSpPr/>
            <p:nvPr/>
          </p:nvGrpSpPr>
          <p:grpSpPr>
            <a:xfrm>
              <a:off x="2334646" y="1221128"/>
              <a:ext cx="2333626" cy="3653780"/>
              <a:chOff x="1083025" y="1695421"/>
              <a:chExt cx="1834900" cy="2193804"/>
            </a:xfrm>
          </p:grpSpPr>
          <p:sp>
            <p:nvSpPr>
              <p:cNvPr id="121" name="Google Shape;121;p19"/>
              <p:cNvSpPr txBox="1"/>
              <p:nvPr/>
            </p:nvSpPr>
            <p:spPr>
              <a:xfrm>
                <a:off x="1235825" y="2695025"/>
                <a:ext cx="1505100" cy="446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 sz="2200" b="1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  <a:t>Paso 2:</a:t>
                </a:r>
                <a:endParaRPr sz="2200" b="1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22" name="Google Shape;122;p19"/>
              <p:cNvSpPr txBox="1"/>
              <p:nvPr/>
            </p:nvSpPr>
            <p:spPr>
              <a:xfrm>
                <a:off x="1215700" y="3151825"/>
                <a:ext cx="1545600" cy="73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 sz="1300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  <a:t>Co-diseño de metodología de trabajo conjuntando los conocimientos y experiencias del equipo.</a:t>
                </a:r>
                <a:br>
                  <a:rPr lang="es" sz="1300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</a:br>
                <a:r>
                  <a:rPr lang="es" sz="1300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  <a:t>3 h.</a:t>
                </a:r>
                <a:endParaRPr sz="800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160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endParaRPr sz="13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1600"/>
                  </a:spcBef>
                  <a:spcAft>
                    <a:spcPts val="1600"/>
                  </a:spcAft>
                  <a:buNone/>
                </a:pPr>
                <a:endParaRPr sz="8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23" name="Google Shape;123;p19"/>
              <p:cNvSpPr/>
              <p:nvPr/>
            </p:nvSpPr>
            <p:spPr>
              <a:xfrm flipH="1">
                <a:off x="1083025" y="2306625"/>
                <a:ext cx="1834800" cy="143400"/>
              </a:xfrm>
              <a:prstGeom prst="parallelogram">
                <a:avLst>
                  <a:gd name="adj" fmla="val 96952"/>
                </a:avLst>
              </a:prstGeom>
              <a:solidFill>
                <a:srgbClr val="0D5D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/>
                  <a:t>  </a:t>
                </a:r>
                <a:endParaRPr/>
              </a:p>
            </p:txBody>
          </p:sp>
          <p:sp>
            <p:nvSpPr>
              <p:cNvPr id="124" name="Google Shape;124;p19"/>
              <p:cNvSpPr/>
              <p:nvPr/>
            </p:nvSpPr>
            <p:spPr>
              <a:xfrm>
                <a:off x="1083125" y="2460449"/>
                <a:ext cx="1834800" cy="143400"/>
              </a:xfrm>
              <a:prstGeom prst="parallelogram">
                <a:avLst>
                  <a:gd name="adj" fmla="val 96952"/>
                </a:avLst>
              </a:prstGeom>
              <a:solidFill>
                <a:srgbClr val="0944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25" name="Google Shape;125;p19"/>
              <p:cNvCxnSpPr/>
              <p:nvPr/>
            </p:nvCxnSpPr>
            <p:spPr>
              <a:xfrm>
                <a:off x="2180202" y="1695421"/>
                <a:ext cx="718500" cy="741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0D5DDF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</p:grpSp>
      <p:cxnSp>
        <p:nvCxnSpPr>
          <p:cNvPr id="126" name="Google Shape;126;p19"/>
          <p:cNvCxnSpPr/>
          <p:nvPr/>
        </p:nvCxnSpPr>
        <p:spPr>
          <a:xfrm>
            <a:off x="1505411" y="1304453"/>
            <a:ext cx="913800" cy="1235700"/>
          </a:xfrm>
          <a:prstGeom prst="straightConnector1">
            <a:avLst/>
          </a:prstGeom>
          <a:noFill/>
          <a:ln w="9525" cap="flat" cmpd="sng">
            <a:solidFill>
              <a:srgbClr val="0D5DD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7" name="Google Shape;127;p19"/>
          <p:cNvSpPr txBox="1"/>
          <p:nvPr/>
        </p:nvSpPr>
        <p:spPr>
          <a:xfrm>
            <a:off x="1927925" y="1304449"/>
            <a:ext cx="1508400" cy="7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8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  <a:t>Sábado 11 </a:t>
            </a:r>
            <a:br>
              <a:rPr lang="es" sz="18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s" sz="18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  <a:t>5 pm</a:t>
            </a:r>
            <a:endParaRPr sz="1800">
              <a:solidFill>
                <a:srgbClr val="85858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8" name="Google Shape;128;p19"/>
          <p:cNvSpPr txBox="1"/>
          <p:nvPr/>
        </p:nvSpPr>
        <p:spPr>
          <a:xfrm>
            <a:off x="6568894" y="1184095"/>
            <a:ext cx="1325100" cy="6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9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  <a:t>Por definir</a:t>
            </a:r>
            <a:endParaRPr sz="1900">
              <a:solidFill>
                <a:srgbClr val="85858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4. Acuerdos.</a:t>
            </a:r>
            <a:endParaRPr/>
          </a:p>
        </p:txBody>
      </p:sp>
      <p:sp>
        <p:nvSpPr>
          <p:cNvPr id="134" name="Google Shape;134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Profa Cori hablará con Jesús Esparza para temas de cobertura geográfica,  $$  y uso de logotipos.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Profa Ili validará con Narciso, horas de diseño para el proyecto. 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ECOOS manda links y recordatorios para las reuniones.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637</Words>
  <Application>Microsoft Macintosh PowerPoint</Application>
  <PresentationFormat>On-screen Show (16:9)</PresentationFormat>
  <Paragraphs>90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Raleway</vt:lpstr>
      <vt:lpstr>Source Sans Pro</vt:lpstr>
      <vt:lpstr>Roboto</vt:lpstr>
      <vt:lpstr>Plum</vt:lpstr>
      <vt:lpstr> PROYECTO LILA Reunión ENACTUS UTM-ECOOS 6/07/20</vt:lpstr>
      <vt:lpstr>Gestión de reuniones efectivas</vt:lpstr>
      <vt:lpstr>Orden del día.</vt:lpstr>
      <vt:lpstr>Mapa de expectativas:</vt:lpstr>
      <vt:lpstr>PowerPoint Presentation</vt:lpstr>
      <vt:lpstr>2. Dudas de parte de ECOOS.</vt:lpstr>
      <vt:lpstr>3. Propuesta de siguientes pasos.</vt:lpstr>
      <vt:lpstr>4. Acuerdos.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PROYECTO LILA Reunión ENACTUS UTM-ECOOS 6/07/20</dc:title>
  <cp:lastModifiedBy>Microsoft Office User</cp:lastModifiedBy>
  <cp:revision>1</cp:revision>
  <dcterms:modified xsi:type="dcterms:W3CDTF">2021-08-13T16:17:29Z</dcterms:modified>
</cp:coreProperties>
</file>