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Inter" panose="020B0502030000000004" pitchFamily="34" charset="0"/>
      <p:regular r:id="rId9"/>
      <p:bold r:id="rId10"/>
    </p:embeddedFont>
    <p:embeddedFont>
      <p:font typeface="Inter-Regular" panose="020B0502030000000004" pitchFamily="34" charset="0"/>
      <p:regular r:id="rId11"/>
      <p:bold r:id="rId12"/>
    </p:embeddedFont>
    <p:embeddedFont>
      <p:font typeface="Raleway" pitchFamily="2" charset="77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>
      <p:cViewPr varScale="1">
        <p:scale>
          <a:sx n="136" d="100"/>
          <a:sy n="136" d="100"/>
        </p:scale>
        <p:origin x="4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c34f550f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c34f550f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fb3a2650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fb3a2650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dd7d71aa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dd7d71aa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dd7d71aa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dd7d71aa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dd7d71aa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dd7d71aa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992000" y="2781775"/>
            <a:ext cx="539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Objetivos de la reunión: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241550" y="3583250"/>
            <a:ext cx="638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AutoNum type="arabicPeriod"/>
            </a:pPr>
            <a:r>
              <a:rPr lang="es"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Revisar avances y acordar siguientes pasos.</a:t>
            </a:r>
            <a:endParaRPr sz="2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31133" y="3392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baseline="30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PROYECTO LILA</a:t>
            </a:r>
            <a:endParaRPr sz="4200" b="1" baseline="30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Reunión ENACTUS UTM-ECOOS</a:t>
            </a:r>
            <a:b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" sz="4200" b="1" baseline="30000">
                <a:latin typeface="Raleway"/>
                <a:ea typeface="Raleway"/>
                <a:cs typeface="Raleway"/>
                <a:sym typeface="Raleway"/>
              </a:rPr>
              <a:t>02</a:t>
            </a: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/</a:t>
            </a:r>
            <a:r>
              <a:rPr lang="es" sz="4200" b="1" baseline="30000">
                <a:latin typeface="Raleway"/>
                <a:ea typeface="Raleway"/>
                <a:cs typeface="Raleway"/>
                <a:sym typeface="Raleway"/>
              </a:rPr>
              <a:t>10</a:t>
            </a: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/20</a:t>
            </a:r>
            <a:endParaRPr sz="4200" b="1" baseline="30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Orden del día.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2100"/>
              <a:t>Balance general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2100"/>
              <a:t>Actividades pendientes de la 1era generación.</a:t>
            </a:r>
            <a:endParaRPr sz="2100"/>
          </a:p>
          <a:p>
            <a:pPr marL="13716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s" sz="2100"/>
              <a:t>Entrevistas pendientes. </a:t>
            </a:r>
            <a:endParaRPr sz="2100"/>
          </a:p>
          <a:p>
            <a:pPr marL="13716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s" sz="2100"/>
              <a:t>Cuadernos de trabajo. </a:t>
            </a:r>
            <a:endParaRPr sz="2100"/>
          </a:p>
          <a:p>
            <a:pPr marL="13716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s" sz="2100"/>
              <a:t>Reconocimientos.</a:t>
            </a:r>
            <a:endParaRPr sz="2100"/>
          </a:p>
          <a:p>
            <a:pPr marL="13716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s" sz="2100"/>
              <a:t>Sesiones especiales una vez al mes. 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2100"/>
              <a:t>Actividades de la 2da generación:</a:t>
            </a:r>
            <a:endParaRPr sz="2100"/>
          </a:p>
          <a:p>
            <a:pPr marL="13716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s" sz="2100"/>
              <a:t>Acompañamientos. </a:t>
            </a:r>
            <a:endParaRPr sz="2100"/>
          </a:p>
          <a:p>
            <a:pPr marL="13716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s" sz="2100"/>
              <a:t>Actividades. </a:t>
            </a:r>
            <a:endParaRPr sz="21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/>
          </a:p>
        </p:txBody>
      </p:sp>
      <p:sp>
        <p:nvSpPr>
          <p:cNvPr id="69" name="Google Shape;69;p15"/>
          <p:cNvSpPr/>
          <p:nvPr/>
        </p:nvSpPr>
        <p:spPr>
          <a:xfrm>
            <a:off x="8893200" y="-1525"/>
            <a:ext cx="2508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Balance general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980350"/>
            <a:ext cx="3744000" cy="39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/>
              <a:t>Muy bien:</a:t>
            </a:r>
            <a:endParaRPr sz="2200" b="1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/>
              <a:t>Las participantes.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/>
              <a:t>Programa de capacitación virtual.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/>
              <a:t>Estar varias personas facilitando.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/>
              <a:t>Retos, amiga secreta y acción colectiva.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/>
          </a:p>
        </p:txBody>
      </p:sp>
      <p:sp>
        <p:nvSpPr>
          <p:cNvPr id="77" name="Google Shape;77;p16"/>
          <p:cNvSpPr/>
          <p:nvPr/>
        </p:nvSpPr>
        <p:spPr>
          <a:xfrm>
            <a:off x="8893200" y="-1525"/>
            <a:ext cx="2508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572000" y="904450"/>
            <a:ext cx="3906600" cy="41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/>
              <a:t>¿Qué mejoramos?</a:t>
            </a:r>
            <a:endParaRPr sz="2200" b="1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/>
              <a:t>Incluir temas de comercialización.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/>
              <a:t>Fortalecer ESS, cómo hacerlo práctico.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/>
              <a:t>¿Cómo pueden vivir la ESS?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/>
              <a:t>Validemos cuaderno de trabajo.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/>
              <a:t>Utilizar otras herramientas.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/>
              <a:t>Incluir instrucciones. 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4294967295"/>
          </p:nvPr>
        </p:nvSpPr>
        <p:spPr>
          <a:xfrm>
            <a:off x="1450375" y="10975"/>
            <a:ext cx="5949300" cy="606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Mapa general</a:t>
            </a:r>
            <a:endParaRPr/>
          </a:p>
        </p:txBody>
      </p:sp>
      <p:grpSp>
        <p:nvGrpSpPr>
          <p:cNvPr id="86" name="Google Shape;86;p17"/>
          <p:cNvGrpSpPr/>
          <p:nvPr/>
        </p:nvGrpSpPr>
        <p:grpSpPr>
          <a:xfrm>
            <a:off x="30410" y="561164"/>
            <a:ext cx="9007258" cy="2870600"/>
            <a:chOff x="30410" y="561164"/>
            <a:chExt cx="9007258" cy="2870600"/>
          </a:xfrm>
        </p:grpSpPr>
        <p:sp>
          <p:nvSpPr>
            <p:cNvPr id="87" name="Google Shape;87;p17"/>
            <p:cNvSpPr/>
            <p:nvPr/>
          </p:nvSpPr>
          <p:spPr>
            <a:xfrm rot="-832907">
              <a:off x="6205755" y="1982827"/>
              <a:ext cx="1106621" cy="49623"/>
            </a:xfrm>
            <a:prstGeom prst="roundRect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 rot="832907" flipH="1">
              <a:off x="5169287" y="1982827"/>
              <a:ext cx="1106621" cy="49623"/>
            </a:xfrm>
            <a:prstGeom prst="roundRect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 rot="-832907">
              <a:off x="4139929" y="1982827"/>
              <a:ext cx="1106621" cy="49623"/>
            </a:xfrm>
            <a:prstGeom prst="roundRect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 rot="832907" flipH="1">
              <a:off x="3106439" y="1982827"/>
              <a:ext cx="1106621" cy="49623"/>
            </a:xfrm>
            <a:prstGeom prst="roundRect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 rot="-832907">
              <a:off x="2081220" y="1982827"/>
              <a:ext cx="1106621" cy="49623"/>
            </a:xfrm>
            <a:prstGeom prst="roundRect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 rot="832907" flipH="1">
              <a:off x="1047718" y="1982827"/>
              <a:ext cx="1106621" cy="49623"/>
            </a:xfrm>
            <a:prstGeom prst="roundRect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 rot="-832907">
              <a:off x="22499" y="1982827"/>
              <a:ext cx="1106621" cy="49623"/>
            </a:xfrm>
            <a:prstGeom prst="roundRect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" name="Google Shape;94;p17"/>
            <p:cNvGrpSpPr/>
            <p:nvPr/>
          </p:nvGrpSpPr>
          <p:grpSpPr>
            <a:xfrm>
              <a:off x="1266483" y="2034389"/>
              <a:ext cx="1717324" cy="1035278"/>
              <a:chOff x="2114740" y="2543425"/>
              <a:chExt cx="1712700" cy="1230715"/>
            </a:xfrm>
          </p:grpSpPr>
          <p:sp>
            <p:nvSpPr>
              <p:cNvPr id="95" name="Google Shape;95;p17"/>
              <p:cNvSpPr txBox="1"/>
              <p:nvPr/>
            </p:nvSpPr>
            <p:spPr>
              <a:xfrm>
                <a:off x="2622642" y="2737212"/>
                <a:ext cx="696900" cy="2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 sz="1100" b="1">
                    <a:solidFill>
                      <a:srgbClr val="701C7F"/>
                    </a:solidFill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endParaRPr sz="1100" b="1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" name="Google Shape;96;p17"/>
              <p:cNvSpPr/>
              <p:nvPr/>
            </p:nvSpPr>
            <p:spPr>
              <a:xfrm rot="-1789476">
                <a:off x="2888080" y="2572699"/>
                <a:ext cx="160451" cy="160451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701C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7"/>
              <p:cNvSpPr/>
              <p:nvPr/>
            </p:nvSpPr>
            <p:spPr>
              <a:xfrm>
                <a:off x="2114740" y="3070640"/>
                <a:ext cx="1712700" cy="703500"/>
              </a:xfrm>
              <a:prstGeom prst="roundRect">
                <a:avLst>
                  <a:gd name="adj" fmla="val 4485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7"/>
              <p:cNvSpPr txBox="1"/>
              <p:nvPr/>
            </p:nvSpPr>
            <p:spPr>
              <a:xfrm>
                <a:off x="2158990" y="3107840"/>
                <a:ext cx="1624200" cy="6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Construye otra economía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2926090" y="3005991"/>
                <a:ext cx="90000" cy="67500"/>
              </a:xfrm>
              <a:prstGeom prst="triangle">
                <a:avLst>
                  <a:gd name="adj" fmla="val 50000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17"/>
            <p:cNvGrpSpPr/>
            <p:nvPr/>
          </p:nvGrpSpPr>
          <p:grpSpPr>
            <a:xfrm>
              <a:off x="3322419" y="2034389"/>
              <a:ext cx="1717324" cy="1035278"/>
              <a:chOff x="4165140" y="2543425"/>
              <a:chExt cx="1712700" cy="1230715"/>
            </a:xfrm>
          </p:grpSpPr>
          <p:sp>
            <p:nvSpPr>
              <p:cNvPr id="101" name="Google Shape;101;p17"/>
              <p:cNvSpPr/>
              <p:nvPr/>
            </p:nvSpPr>
            <p:spPr>
              <a:xfrm rot="-1789476">
                <a:off x="4941257" y="2572699"/>
                <a:ext cx="160451" cy="160451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7"/>
              <p:cNvSpPr txBox="1"/>
              <p:nvPr/>
            </p:nvSpPr>
            <p:spPr>
              <a:xfrm>
                <a:off x="4665129" y="2737212"/>
                <a:ext cx="696900" cy="2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 sz="1200" b="1">
                    <a:solidFill>
                      <a:srgbClr val="5E5E5E"/>
                    </a:solidFill>
                    <a:latin typeface="Roboto"/>
                    <a:ea typeface="Roboto"/>
                    <a:cs typeface="Roboto"/>
                    <a:sym typeface="Roboto"/>
                  </a:rPr>
                  <a:t>4</a:t>
                </a:r>
                <a:endParaRPr sz="12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4165140" y="3070640"/>
                <a:ext cx="1712700" cy="703500"/>
              </a:xfrm>
              <a:prstGeom prst="roundRect">
                <a:avLst>
                  <a:gd name="adj" fmla="val 4485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4976490" y="3005991"/>
                <a:ext cx="90000" cy="67500"/>
              </a:xfrm>
              <a:prstGeom prst="triangle">
                <a:avLst>
                  <a:gd name="adj" fmla="val 50000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17"/>
            <p:cNvGrpSpPr/>
            <p:nvPr/>
          </p:nvGrpSpPr>
          <p:grpSpPr>
            <a:xfrm>
              <a:off x="226337" y="922444"/>
              <a:ext cx="1717324" cy="1048769"/>
              <a:chOff x="1072790" y="1221570"/>
              <a:chExt cx="1712700" cy="1246754"/>
            </a:xfrm>
          </p:grpSpPr>
          <p:sp>
            <p:nvSpPr>
              <p:cNvPr id="106" name="Google Shape;106;p17"/>
              <p:cNvSpPr/>
              <p:nvPr/>
            </p:nvSpPr>
            <p:spPr>
              <a:xfrm>
                <a:off x="1072790" y="1221570"/>
                <a:ext cx="1712700" cy="703500"/>
              </a:xfrm>
              <a:prstGeom prst="roundRect">
                <a:avLst>
                  <a:gd name="adj" fmla="val 4485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7"/>
              <p:cNvSpPr txBox="1"/>
              <p:nvPr/>
            </p:nvSpPr>
            <p:spPr>
              <a:xfrm>
                <a:off x="1579860" y="1986924"/>
                <a:ext cx="696900" cy="2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 sz="1200" b="1">
                    <a:solidFill>
                      <a:srgbClr val="701C7F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 sz="1200" b="1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 rot="10800000">
                <a:off x="1884115" y="1920663"/>
                <a:ext cx="90000" cy="67500"/>
              </a:xfrm>
              <a:prstGeom prst="triangle">
                <a:avLst>
                  <a:gd name="adj" fmla="val 50000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7"/>
              <p:cNvSpPr txBox="1"/>
              <p:nvPr/>
            </p:nvSpPr>
            <p:spPr>
              <a:xfrm>
                <a:off x="1117040" y="1258770"/>
                <a:ext cx="1624200" cy="6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¡Bienvenida a tu viaje!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 rot="-1789476">
                <a:off x="1846080" y="2278597"/>
                <a:ext cx="160451" cy="160451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701C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17"/>
            <p:cNvGrpSpPr/>
            <p:nvPr/>
          </p:nvGrpSpPr>
          <p:grpSpPr>
            <a:xfrm>
              <a:off x="2277605" y="922444"/>
              <a:ext cx="1717324" cy="1048769"/>
              <a:chOff x="3123140" y="1221570"/>
              <a:chExt cx="1712700" cy="1246754"/>
            </a:xfrm>
          </p:grpSpPr>
          <p:sp>
            <p:nvSpPr>
              <p:cNvPr id="112" name="Google Shape;112;p17"/>
              <p:cNvSpPr/>
              <p:nvPr/>
            </p:nvSpPr>
            <p:spPr>
              <a:xfrm rot="-1789476">
                <a:off x="3899258" y="2278597"/>
                <a:ext cx="160451" cy="160451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7"/>
              <p:cNvSpPr txBox="1"/>
              <p:nvPr/>
            </p:nvSpPr>
            <p:spPr>
              <a:xfrm>
                <a:off x="3635571" y="1986924"/>
                <a:ext cx="696900" cy="2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 sz="1200" b="1">
                    <a:solidFill>
                      <a:srgbClr val="701C7F"/>
                    </a:solidFill>
                    <a:latin typeface="Roboto"/>
                    <a:ea typeface="Roboto"/>
                    <a:cs typeface="Roboto"/>
                    <a:sym typeface="Roboto"/>
                  </a:rPr>
                  <a:t>3</a:t>
                </a:r>
                <a:endParaRPr sz="1200" b="1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3123140" y="1221570"/>
                <a:ext cx="1712700" cy="703500"/>
              </a:xfrm>
              <a:prstGeom prst="roundRect">
                <a:avLst>
                  <a:gd name="adj" fmla="val 4485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 rot="10800000">
                <a:off x="3934465" y="1920663"/>
                <a:ext cx="90000" cy="67500"/>
              </a:xfrm>
              <a:prstGeom prst="triangle">
                <a:avLst>
                  <a:gd name="adj" fmla="val 50000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7"/>
              <p:cNvSpPr txBox="1"/>
              <p:nvPr/>
            </p:nvSpPr>
            <p:spPr>
              <a:xfrm>
                <a:off x="3167390" y="1258770"/>
                <a:ext cx="1624200" cy="624600"/>
              </a:xfrm>
              <a:prstGeom prst="rect">
                <a:avLst/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Imagina</a:t>
                </a: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7" name="Google Shape;117;p17"/>
            <p:cNvGrpSpPr/>
            <p:nvPr/>
          </p:nvGrpSpPr>
          <p:grpSpPr>
            <a:xfrm>
              <a:off x="4350742" y="922444"/>
              <a:ext cx="1717324" cy="1048769"/>
              <a:chOff x="5201245" y="1221570"/>
              <a:chExt cx="1712700" cy="1246754"/>
            </a:xfrm>
          </p:grpSpPr>
          <p:sp>
            <p:nvSpPr>
              <p:cNvPr id="118" name="Google Shape;118;p17"/>
              <p:cNvSpPr/>
              <p:nvPr/>
            </p:nvSpPr>
            <p:spPr>
              <a:xfrm rot="-1789476">
                <a:off x="5977648" y="2278597"/>
                <a:ext cx="160451" cy="160451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 txBox="1"/>
              <p:nvPr/>
            </p:nvSpPr>
            <p:spPr>
              <a:xfrm>
                <a:off x="5721781" y="1986924"/>
                <a:ext cx="696900" cy="2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 sz="1200" b="1">
                    <a:solidFill>
                      <a:srgbClr val="5E5E5E"/>
                    </a:solidFill>
                    <a:latin typeface="Roboto"/>
                    <a:ea typeface="Roboto"/>
                    <a:cs typeface="Roboto"/>
                    <a:sym typeface="Roboto"/>
                  </a:rPr>
                  <a:t>5</a:t>
                </a:r>
                <a:endParaRPr sz="12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5201245" y="1221570"/>
                <a:ext cx="1712700" cy="703500"/>
              </a:xfrm>
              <a:prstGeom prst="roundRect">
                <a:avLst>
                  <a:gd name="adj" fmla="val 4485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 rot="10800000">
                <a:off x="6012570" y="1920663"/>
                <a:ext cx="90000" cy="67500"/>
              </a:xfrm>
              <a:prstGeom prst="triangle">
                <a:avLst>
                  <a:gd name="adj" fmla="val 50000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 txBox="1"/>
              <p:nvPr/>
            </p:nvSpPr>
            <p:spPr>
              <a:xfrm>
                <a:off x="5245483" y="1265057"/>
                <a:ext cx="1624200" cy="624600"/>
              </a:xfrm>
              <a:prstGeom prst="rect">
                <a:avLst/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Toma el Rumbo:</a:t>
                </a:r>
                <a:b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Mercado</a:t>
                </a: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3" name="Google Shape;123;p17"/>
            <p:cNvGrpSpPr/>
            <p:nvPr/>
          </p:nvGrpSpPr>
          <p:grpSpPr>
            <a:xfrm>
              <a:off x="5378368" y="2034389"/>
              <a:ext cx="1717324" cy="1035278"/>
              <a:chOff x="6282830" y="2543425"/>
              <a:chExt cx="1712700" cy="1230715"/>
            </a:xfrm>
          </p:grpSpPr>
          <p:sp>
            <p:nvSpPr>
              <p:cNvPr id="124" name="Google Shape;124;p17"/>
              <p:cNvSpPr/>
              <p:nvPr/>
            </p:nvSpPr>
            <p:spPr>
              <a:xfrm rot="-1789476">
                <a:off x="7058947" y="2572699"/>
                <a:ext cx="160451" cy="160451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7"/>
              <p:cNvSpPr txBox="1"/>
              <p:nvPr/>
            </p:nvSpPr>
            <p:spPr>
              <a:xfrm>
                <a:off x="6782819" y="2737212"/>
                <a:ext cx="696900" cy="2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 sz="1200" b="1">
                    <a:solidFill>
                      <a:srgbClr val="5E5E5E"/>
                    </a:solidFill>
                    <a:latin typeface="Roboto"/>
                    <a:ea typeface="Roboto"/>
                    <a:cs typeface="Roboto"/>
                    <a:sym typeface="Roboto"/>
                  </a:rPr>
                  <a:t>6</a:t>
                </a:r>
                <a:endParaRPr sz="12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6282830" y="3070640"/>
                <a:ext cx="1712700" cy="703500"/>
              </a:xfrm>
              <a:prstGeom prst="roundRect">
                <a:avLst>
                  <a:gd name="adj" fmla="val 4485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 txBox="1"/>
              <p:nvPr/>
            </p:nvSpPr>
            <p:spPr>
              <a:xfrm>
                <a:off x="6327080" y="3107840"/>
                <a:ext cx="1624200" cy="624600"/>
              </a:xfrm>
              <a:prstGeom prst="rect">
                <a:avLst/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Toma el Rumbo:</a:t>
                </a:r>
                <a:b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Operaciones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7094180" y="3005991"/>
                <a:ext cx="90000" cy="67500"/>
              </a:xfrm>
              <a:prstGeom prst="triangle">
                <a:avLst>
                  <a:gd name="adj" fmla="val 50000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17"/>
            <p:cNvSpPr/>
            <p:nvPr/>
          </p:nvSpPr>
          <p:spPr>
            <a:xfrm rot="1039216" flipH="1">
              <a:off x="7336282" y="2025073"/>
              <a:ext cx="1063106" cy="49955"/>
            </a:xfrm>
            <a:prstGeom prst="roundRect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</a:t>
              </a:r>
              <a:endParaRPr/>
            </a:p>
          </p:txBody>
        </p:sp>
        <p:grpSp>
          <p:nvGrpSpPr>
            <p:cNvPr id="130" name="Google Shape;130;p17"/>
            <p:cNvGrpSpPr/>
            <p:nvPr/>
          </p:nvGrpSpPr>
          <p:grpSpPr>
            <a:xfrm>
              <a:off x="6423874" y="922444"/>
              <a:ext cx="1717324" cy="1048769"/>
              <a:chOff x="5201245" y="1221570"/>
              <a:chExt cx="1712700" cy="1246754"/>
            </a:xfrm>
          </p:grpSpPr>
          <p:sp>
            <p:nvSpPr>
              <p:cNvPr id="131" name="Google Shape;131;p17"/>
              <p:cNvSpPr/>
              <p:nvPr/>
            </p:nvSpPr>
            <p:spPr>
              <a:xfrm rot="-1789476">
                <a:off x="5977648" y="2278597"/>
                <a:ext cx="160451" cy="160451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 txBox="1"/>
              <p:nvPr/>
            </p:nvSpPr>
            <p:spPr>
              <a:xfrm>
                <a:off x="5721781" y="1986924"/>
                <a:ext cx="696900" cy="2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 sz="1200" b="1">
                    <a:solidFill>
                      <a:srgbClr val="5E5E5E"/>
                    </a:solidFill>
                    <a:latin typeface="Roboto"/>
                    <a:ea typeface="Roboto"/>
                    <a:cs typeface="Roboto"/>
                    <a:sym typeface="Roboto"/>
                  </a:rPr>
                  <a:t>7</a:t>
                </a:r>
                <a:endParaRPr sz="12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5201245" y="1221570"/>
                <a:ext cx="1712700" cy="703500"/>
              </a:xfrm>
              <a:prstGeom prst="roundRect">
                <a:avLst>
                  <a:gd name="adj" fmla="val 4485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 rot="10800000">
                <a:off x="6012570" y="1920663"/>
                <a:ext cx="90000" cy="67500"/>
              </a:xfrm>
              <a:prstGeom prst="triangle">
                <a:avLst>
                  <a:gd name="adj" fmla="val 50000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 txBox="1"/>
              <p:nvPr/>
            </p:nvSpPr>
            <p:spPr>
              <a:xfrm>
                <a:off x="5245495" y="1258770"/>
                <a:ext cx="1624200" cy="624600"/>
              </a:xfrm>
              <a:prstGeom prst="rect">
                <a:avLst/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Toma el Rumbo:</a:t>
                </a:r>
                <a:b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Finanzas</a:t>
                </a:r>
                <a:endParaRPr>
                  <a:solidFill>
                    <a:srgbClr val="FFFFFF"/>
                  </a:solidFill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endParaRPr sz="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6" name="Google Shape;136;p17"/>
            <p:cNvGrpSpPr/>
            <p:nvPr/>
          </p:nvGrpSpPr>
          <p:grpSpPr>
            <a:xfrm>
              <a:off x="7441325" y="2098488"/>
              <a:ext cx="1528416" cy="971171"/>
              <a:chOff x="6282832" y="2619625"/>
              <a:chExt cx="1524300" cy="1154506"/>
            </a:xfrm>
          </p:grpSpPr>
          <p:sp>
            <p:nvSpPr>
              <p:cNvPr id="137" name="Google Shape;137;p17"/>
              <p:cNvSpPr/>
              <p:nvPr/>
            </p:nvSpPr>
            <p:spPr>
              <a:xfrm rot="-1789476">
                <a:off x="7058947" y="2648899"/>
                <a:ext cx="160451" cy="160451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 txBox="1"/>
              <p:nvPr/>
            </p:nvSpPr>
            <p:spPr>
              <a:xfrm>
                <a:off x="6782819" y="2737212"/>
                <a:ext cx="696900" cy="2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s" sz="1200" b="1">
                    <a:solidFill>
                      <a:srgbClr val="5E5E5E"/>
                    </a:solidFill>
                    <a:latin typeface="Roboto"/>
                    <a:ea typeface="Roboto"/>
                    <a:cs typeface="Roboto"/>
                    <a:sym typeface="Roboto"/>
                  </a:rPr>
                  <a:t>8</a:t>
                </a:r>
                <a:endParaRPr sz="12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6282832" y="3070632"/>
                <a:ext cx="1524300" cy="703500"/>
              </a:xfrm>
              <a:prstGeom prst="roundRect">
                <a:avLst>
                  <a:gd name="adj" fmla="val 4485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7"/>
              <p:cNvSpPr txBox="1"/>
              <p:nvPr/>
            </p:nvSpPr>
            <p:spPr>
              <a:xfrm>
                <a:off x="6327088" y="3107840"/>
                <a:ext cx="1439400" cy="624600"/>
              </a:xfrm>
              <a:prstGeom prst="rect">
                <a:avLst/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Juntas vamos más allá</a:t>
                </a:r>
                <a:endParaRPr>
                  <a:solidFill>
                    <a:srgbClr val="FFFFFF"/>
                  </a:solidFill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endParaRPr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7094180" y="3005991"/>
                <a:ext cx="90000" cy="67500"/>
              </a:xfrm>
              <a:prstGeom prst="triangle">
                <a:avLst>
                  <a:gd name="adj" fmla="val 50000"/>
                </a:avLst>
              </a:prstGeom>
              <a:solidFill>
                <a:srgbClr val="701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" name="Google Shape;142;p17"/>
            <p:cNvSpPr txBox="1"/>
            <p:nvPr/>
          </p:nvSpPr>
          <p:spPr>
            <a:xfrm>
              <a:off x="417381" y="561164"/>
              <a:ext cx="13464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latin typeface="Inter"/>
                  <a:ea typeface="Inter"/>
                  <a:cs typeface="Inter"/>
                  <a:sym typeface="Inter"/>
                </a:rPr>
                <a:t>5 octubre</a:t>
              </a:r>
              <a:endParaRPr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1451942" y="3056659"/>
              <a:ext cx="14433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latin typeface="Inter"/>
                  <a:ea typeface="Inter"/>
                  <a:cs typeface="Inter"/>
                  <a:sym typeface="Inter"/>
                </a:rPr>
                <a:t>8 octubre</a:t>
              </a:r>
              <a:endParaRPr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4" name="Google Shape;144;p17"/>
            <p:cNvSpPr txBox="1"/>
            <p:nvPr/>
          </p:nvSpPr>
          <p:spPr>
            <a:xfrm>
              <a:off x="2484422" y="561206"/>
              <a:ext cx="14433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latin typeface="Inter"/>
                  <a:ea typeface="Inter"/>
                  <a:cs typeface="Inter"/>
                  <a:sym typeface="Inter"/>
                </a:rPr>
                <a:t>12 octubre</a:t>
              </a:r>
              <a:endParaRPr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3507878" y="3056659"/>
              <a:ext cx="14433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latin typeface="Inter"/>
                  <a:ea typeface="Inter"/>
                  <a:cs typeface="Inter"/>
                  <a:sym typeface="Inter"/>
                </a:rPr>
                <a:t>15 octubre</a:t>
              </a:r>
              <a:endParaRPr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6" name="Google Shape;146;p17"/>
            <p:cNvSpPr txBox="1"/>
            <p:nvPr/>
          </p:nvSpPr>
          <p:spPr>
            <a:xfrm>
              <a:off x="4536197" y="561206"/>
              <a:ext cx="14433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latin typeface="Inter"/>
                  <a:ea typeface="Inter"/>
                  <a:cs typeface="Inter"/>
                  <a:sym typeface="Inter"/>
                </a:rPr>
                <a:t>19 octubre</a:t>
              </a:r>
              <a:endParaRPr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5491123" y="3069664"/>
              <a:ext cx="1528500" cy="36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latin typeface="Inter"/>
                  <a:ea typeface="Inter"/>
                  <a:cs typeface="Inter"/>
                  <a:sym typeface="Inter"/>
                </a:rPr>
                <a:t>22 octubre</a:t>
              </a:r>
              <a:endParaRPr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8" name="Google Shape;148;p17"/>
            <p:cNvSpPr txBox="1"/>
            <p:nvPr/>
          </p:nvSpPr>
          <p:spPr>
            <a:xfrm>
              <a:off x="6609329" y="561206"/>
              <a:ext cx="1528500" cy="36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latin typeface="Inter"/>
                  <a:ea typeface="Inter"/>
                  <a:cs typeface="Inter"/>
                  <a:sym typeface="Inter"/>
                </a:rPr>
                <a:t>26 octubre</a:t>
              </a:r>
              <a:endParaRPr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7691268" y="3069664"/>
              <a:ext cx="1346400" cy="36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latin typeface="Inter"/>
                  <a:ea typeface="Inter"/>
                  <a:cs typeface="Inter"/>
                  <a:sym typeface="Inter"/>
                </a:rPr>
                <a:t>29 octubre</a:t>
              </a:r>
              <a:endParaRPr b="1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50" name="Google Shape;150;p17"/>
          <p:cNvSpPr txBox="1"/>
          <p:nvPr/>
        </p:nvSpPr>
        <p:spPr>
          <a:xfrm>
            <a:off x="7782450" y="322050"/>
            <a:ext cx="1439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Inter"/>
                <a:ea typeface="Inter"/>
                <a:cs typeface="Inter"/>
                <a:sym typeface="Inter"/>
              </a:rPr>
              <a:t>4 a 6 pm</a:t>
            </a:r>
            <a:endParaRPr sz="1800"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7704600" y="10975"/>
            <a:ext cx="14394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Inter"/>
                <a:ea typeface="Inter"/>
                <a:cs typeface="Inter"/>
                <a:sym typeface="Inter"/>
              </a:rPr>
              <a:t>Vía Zoom</a:t>
            </a:r>
            <a:endParaRPr sz="1800" b="1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0" y="0"/>
            <a:ext cx="548700" cy="597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3356825" y="2579825"/>
            <a:ext cx="16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tu ruta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54" name="Google Shape;154;p17"/>
          <p:cNvGrpSpPr/>
          <p:nvPr/>
        </p:nvGrpSpPr>
        <p:grpSpPr>
          <a:xfrm>
            <a:off x="161125" y="3598975"/>
            <a:ext cx="8527800" cy="758400"/>
            <a:chOff x="161150" y="3693125"/>
            <a:chExt cx="8527800" cy="758400"/>
          </a:xfrm>
        </p:grpSpPr>
        <p:cxnSp>
          <p:nvCxnSpPr>
            <p:cNvPr id="155" name="Google Shape;155;p17"/>
            <p:cNvCxnSpPr/>
            <p:nvPr/>
          </p:nvCxnSpPr>
          <p:spPr>
            <a:xfrm>
              <a:off x="335750" y="3693125"/>
              <a:ext cx="8353200" cy="267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6" name="Google Shape;156;p17"/>
            <p:cNvSpPr txBox="1"/>
            <p:nvPr/>
          </p:nvSpPr>
          <p:spPr>
            <a:xfrm>
              <a:off x="161150" y="4057925"/>
              <a:ext cx="8527800" cy="393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ctr" rtl="0">
                <a:spcBef>
                  <a:spcPts val="0"/>
                </a:spcBef>
                <a:spcAft>
                  <a:spcPts val="0"/>
                </a:spcAft>
                <a:buSzPts val="1800"/>
                <a:buFont typeface="Inter-Regular"/>
                <a:buChar char="●"/>
              </a:pPr>
              <a:r>
                <a:rPr lang="es" sz="1800">
                  <a:latin typeface="Inter-Regular"/>
                  <a:ea typeface="Inter-Regular"/>
                  <a:cs typeface="Inter-Regular"/>
                  <a:sym typeface="Inter-Regular"/>
                </a:rPr>
                <a:t>4 horas de</a:t>
              </a:r>
              <a:r>
                <a:rPr lang="es" sz="1800" b="1">
                  <a:latin typeface="Inter"/>
                  <a:ea typeface="Inter"/>
                  <a:cs typeface="Inter"/>
                  <a:sym typeface="Inter"/>
                </a:rPr>
                <a:t> mentoría</a:t>
              </a:r>
              <a:r>
                <a:rPr lang="es" sz="1800">
                  <a:latin typeface="Inter-Regular"/>
                  <a:ea typeface="Inter-Regular"/>
                  <a:cs typeface="Inter-Regular"/>
                  <a:sym typeface="Inter-Regular"/>
                </a:rPr>
                <a:t> personalizada, 1 hora cada semana.</a:t>
              </a:r>
              <a:endParaRPr sz="1800">
                <a:latin typeface="Inter-Regular"/>
                <a:ea typeface="Inter-Regular"/>
                <a:cs typeface="Inter-Regular"/>
                <a:sym typeface="Inter-Regular"/>
              </a:endParaRPr>
            </a:p>
          </p:txBody>
        </p:sp>
      </p:grpSp>
      <p:grpSp>
        <p:nvGrpSpPr>
          <p:cNvPr id="157" name="Google Shape;157;p17"/>
          <p:cNvGrpSpPr/>
          <p:nvPr/>
        </p:nvGrpSpPr>
        <p:grpSpPr>
          <a:xfrm>
            <a:off x="1430075" y="1856675"/>
            <a:ext cx="6597900" cy="314575"/>
            <a:chOff x="1430075" y="1856675"/>
            <a:chExt cx="6597900" cy="314575"/>
          </a:xfrm>
        </p:grpSpPr>
        <p:sp>
          <p:nvSpPr>
            <p:cNvPr id="158" name="Google Shape;158;p17"/>
            <p:cNvSpPr txBox="1"/>
            <p:nvPr/>
          </p:nvSpPr>
          <p:spPr>
            <a:xfrm>
              <a:off x="1430075" y="1891650"/>
              <a:ext cx="378600" cy="27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 b="1">
                  <a:latin typeface="Inter"/>
                  <a:ea typeface="Inter"/>
                  <a:cs typeface="Inter"/>
                  <a:sym typeface="Inter"/>
                </a:rPr>
                <a:t>2 h</a:t>
              </a:r>
              <a:endParaRPr sz="1000"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2441950" y="1856688"/>
              <a:ext cx="378600" cy="27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 b="1">
                  <a:latin typeface="Inter"/>
                  <a:ea typeface="Inter"/>
                  <a:cs typeface="Inter"/>
                  <a:sym typeface="Inter"/>
                </a:rPr>
                <a:t>2 h</a:t>
              </a:r>
              <a:endParaRPr sz="1000"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0" name="Google Shape;160;p17"/>
            <p:cNvSpPr txBox="1"/>
            <p:nvPr/>
          </p:nvSpPr>
          <p:spPr>
            <a:xfrm>
              <a:off x="3530025" y="1891638"/>
              <a:ext cx="378600" cy="27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 b="1">
                  <a:latin typeface="Inter"/>
                  <a:ea typeface="Inter"/>
                  <a:cs typeface="Inter"/>
                  <a:sym typeface="Inter"/>
                </a:rPr>
                <a:t>2 h</a:t>
              </a:r>
              <a:endParaRPr sz="1000"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4501625" y="1856675"/>
              <a:ext cx="378600" cy="27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 b="1">
                  <a:latin typeface="Inter"/>
                  <a:ea typeface="Inter"/>
                  <a:cs typeface="Inter"/>
                  <a:sym typeface="Inter"/>
                </a:rPr>
                <a:t>2 h</a:t>
              </a:r>
              <a:endParaRPr sz="1000"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5473225" y="1891650"/>
              <a:ext cx="378600" cy="27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 b="1">
                  <a:latin typeface="Inter"/>
                  <a:ea typeface="Inter"/>
                  <a:cs typeface="Inter"/>
                  <a:sym typeface="Inter"/>
                </a:rPr>
                <a:t>2 h</a:t>
              </a:r>
              <a:endParaRPr sz="1000"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6561300" y="1856675"/>
              <a:ext cx="378600" cy="27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 b="1">
                  <a:latin typeface="Inter"/>
                  <a:ea typeface="Inter"/>
                  <a:cs typeface="Inter"/>
                  <a:sym typeface="Inter"/>
                </a:rPr>
                <a:t>2 h</a:t>
              </a:r>
              <a:endParaRPr sz="1000" b="1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7649375" y="1856675"/>
              <a:ext cx="378600" cy="27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000" b="1">
                  <a:latin typeface="Inter"/>
                  <a:ea typeface="Inter"/>
                  <a:cs typeface="Inter"/>
                  <a:sym typeface="Inter"/>
                </a:rPr>
                <a:t>2 h</a:t>
              </a:r>
              <a:endParaRPr sz="1000" b="1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65" name="Google Shape;165;p17"/>
          <p:cNvSpPr txBox="1"/>
          <p:nvPr/>
        </p:nvSpPr>
        <p:spPr>
          <a:xfrm>
            <a:off x="1051875" y="4372150"/>
            <a:ext cx="6781800" cy="4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Inter-Regular"/>
              <a:buChar char="●"/>
            </a:pPr>
            <a:r>
              <a:rPr lang="es" sz="1800">
                <a:latin typeface="Inter-Regular"/>
                <a:ea typeface="Inter-Regular"/>
                <a:cs typeface="Inter-Regular"/>
                <a:sym typeface="Inter-Regular"/>
              </a:rPr>
              <a:t>2 horas de </a:t>
            </a:r>
            <a:r>
              <a:rPr lang="es" sz="1800" b="1">
                <a:latin typeface="Inter"/>
                <a:ea typeface="Inter"/>
                <a:cs typeface="Inter"/>
                <a:sym typeface="Inter"/>
              </a:rPr>
              <a:t>aterrizaje</a:t>
            </a:r>
            <a:r>
              <a:rPr lang="es" sz="1800">
                <a:latin typeface="Inter-Regular"/>
                <a:ea typeface="Inter-Regular"/>
                <a:cs typeface="Inter-Regular"/>
                <a:sym typeface="Inter-Regular"/>
              </a:rPr>
              <a:t> entre una sesión y otra.</a:t>
            </a:r>
            <a:endParaRPr sz="1800"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1066950" y="4758550"/>
            <a:ext cx="67818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Inter-Regular"/>
              <a:buChar char="●"/>
            </a:pPr>
            <a:r>
              <a:rPr lang="es" sz="1800">
                <a:latin typeface="Inter-Regular"/>
                <a:ea typeface="Inter-Regular"/>
                <a:cs typeface="Inter-Regular"/>
                <a:sym typeface="Inter-Regular"/>
              </a:rPr>
              <a:t>Zona de retos</a:t>
            </a:r>
            <a:endParaRPr sz="1800"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7780800" y="4127650"/>
            <a:ext cx="1439400" cy="6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latin typeface="Inter"/>
                <a:ea typeface="Inter"/>
                <a:cs typeface="Inter"/>
                <a:sym typeface="Inter"/>
              </a:rPr>
              <a:t>90% de participación= Constancia</a:t>
            </a:r>
            <a:endParaRPr sz="1200" b="1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/>
        </p:nvSpPr>
        <p:spPr>
          <a:xfrm>
            <a:off x="631175" y="241725"/>
            <a:ext cx="8044200" cy="4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Source Sans Pro"/>
                <a:ea typeface="Source Sans Pro"/>
                <a:cs typeface="Source Sans Pro"/>
                <a:sym typeface="Source Sans Pro"/>
              </a:rPr>
              <a:t>Acuerdos:</a:t>
            </a:r>
            <a:endParaRPr sz="2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rabicPeriod"/>
            </a:pPr>
            <a:r>
              <a:rPr lang="es" sz="2800">
                <a:latin typeface="Source Sans Pro"/>
                <a:ea typeface="Source Sans Pro"/>
                <a:cs typeface="Source Sans Pro"/>
                <a:sym typeface="Source Sans Pro"/>
              </a:rPr>
              <a:t>Mish diseña estrategia de sesiones especiales. 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rabicPeriod"/>
            </a:pPr>
            <a:r>
              <a:rPr lang="es" sz="2800">
                <a:latin typeface="Source Sans Pro"/>
                <a:ea typeface="Source Sans Pro"/>
                <a:cs typeface="Source Sans Pro"/>
                <a:sym typeface="Source Sans Pro"/>
              </a:rPr>
              <a:t>Karen finaliza estrategia de difusión de 1era generación. 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rabicPeriod"/>
            </a:pPr>
            <a:r>
              <a:rPr lang="es" sz="2800">
                <a:latin typeface="Source Sans Pro"/>
                <a:ea typeface="Source Sans Pro"/>
                <a:cs typeface="Source Sans Pro"/>
                <a:sym typeface="Source Sans Pro"/>
              </a:rPr>
              <a:t>Karen rediseña contenidos de sesiones 2-8  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rabicPeriod"/>
            </a:pPr>
            <a:r>
              <a:rPr lang="es" sz="2800">
                <a:latin typeface="Source Sans Pro"/>
                <a:ea typeface="Source Sans Pro"/>
                <a:cs typeface="Source Sans Pro"/>
                <a:sym typeface="Source Sans Pro"/>
              </a:rPr>
              <a:t>Jocelyn rediseña cuaderno de trabajo. 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rabicPeriod"/>
            </a:pPr>
            <a:r>
              <a:rPr lang="es" sz="2800">
                <a:latin typeface="Source Sans Pro"/>
                <a:ea typeface="Source Sans Pro"/>
                <a:cs typeface="Source Sans Pro"/>
                <a:sym typeface="Source Sans Pro"/>
              </a:rPr>
              <a:t>Siguiente fecha reunión: </a:t>
            </a:r>
            <a:r>
              <a:rPr lang="es" sz="2800" b="1">
                <a:latin typeface="Source Sans Pro"/>
                <a:ea typeface="Source Sans Pro"/>
                <a:cs typeface="Source Sans Pro"/>
                <a:sym typeface="Source Sans Pro"/>
              </a:rPr>
              <a:t>martes 6 de oct a las 6:15</a:t>
            </a:r>
            <a:r>
              <a:rPr lang="es" sz="28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" sz="2800" b="1">
                <a:latin typeface="Source Sans Pro"/>
                <a:ea typeface="Source Sans Pro"/>
                <a:cs typeface="Source Sans Pro"/>
                <a:sym typeface="Source Sans Pro"/>
              </a:rPr>
              <a:t>pm</a:t>
            </a:r>
            <a:r>
              <a:rPr lang="es" sz="2800">
                <a:latin typeface="Source Sans Pro"/>
                <a:ea typeface="Source Sans Pro"/>
                <a:cs typeface="Source Sans Pro"/>
                <a:sym typeface="Source Sans Pro"/>
              </a:rPr>
              <a:t> para presentar avances de los puntos anteriores.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25" y="152400"/>
            <a:ext cx="86063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Macintosh PowerPoint</Application>
  <PresentationFormat>On-screen Show (16:9)</PresentationFormat>
  <Paragraphs>118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Raleway</vt:lpstr>
      <vt:lpstr>Inter-Regular</vt:lpstr>
      <vt:lpstr>Source Sans Pro</vt:lpstr>
      <vt:lpstr>Roboto</vt:lpstr>
      <vt:lpstr>Inter</vt:lpstr>
      <vt:lpstr>Plum</vt:lpstr>
      <vt:lpstr>PowerPoint Presentation</vt:lpstr>
      <vt:lpstr>Orden del día.</vt:lpstr>
      <vt:lpstr>Balance general</vt:lpstr>
      <vt:lpstr>Mapa general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2021-08-13T16:16:02Z</dcterms:modified>
</cp:coreProperties>
</file>